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57" r:id="rId3"/>
    <p:sldId id="358" r:id="rId4"/>
    <p:sldId id="360" r:id="rId5"/>
    <p:sldId id="361" r:id="rId6"/>
    <p:sldId id="354" r:id="rId7"/>
  </p:sldIdLst>
  <p:sldSz cx="9144000" cy="5143500" type="screen16x9"/>
  <p:notesSz cx="6858000" cy="96869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0000FF"/>
    <a:srgbClr val="FFFF99"/>
    <a:srgbClr val="4A0000"/>
    <a:srgbClr val="CCFFFF"/>
    <a:srgbClr val="996600"/>
    <a:srgbClr val="FF99FF"/>
    <a:srgbClr val="FFFF00"/>
    <a:srgbClr val="FFCC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16" autoAdjust="0"/>
    <p:restoredTop sz="99118" autoAdjust="0"/>
  </p:normalViewPr>
  <p:slideViewPr>
    <p:cSldViewPr>
      <p:cViewPr varScale="1">
        <p:scale>
          <a:sx n="151" d="100"/>
          <a:sy n="151" d="100"/>
        </p:scale>
        <p:origin x="1086" y="1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3051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1EBBF-ADAF-4AA1-9C96-6F0909BAC1F5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C1504-066A-44DA-935B-150305B0DCCD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193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84347"/>
          </a:xfrm>
          <a:prstGeom prst="rect">
            <a:avLst/>
          </a:prstGeom>
        </p:spPr>
        <p:txBody>
          <a:bodyPr vert="horz" lIns="90447" tIns="45223" rIns="90447" bIns="45223" rtlCol="0"/>
          <a:lstStyle>
            <a:lvl1pPr algn="l">
              <a:defRPr sz="11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84347"/>
          </a:xfrm>
          <a:prstGeom prst="rect">
            <a:avLst/>
          </a:prstGeom>
        </p:spPr>
        <p:txBody>
          <a:bodyPr vert="horz" lIns="90447" tIns="45223" rIns="90447" bIns="45223" rtlCol="0"/>
          <a:lstStyle>
            <a:lvl1pPr algn="r">
              <a:defRPr sz="1100"/>
            </a:lvl1pPr>
          </a:lstStyle>
          <a:p>
            <a:fld id="{42DC1511-E6DC-48B1-A825-E299C2D4F837}" type="datetimeFigureOut">
              <a:rPr lang="ko-KR" altLang="en-US" smtClean="0"/>
              <a:pPr/>
              <a:t>2019-05-20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1613" y="727075"/>
            <a:ext cx="64547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7" tIns="45223" rIns="90447" bIns="45223" rtlCol="0" anchor="ctr"/>
          <a:lstStyle/>
          <a:p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200898"/>
            <a:ext cx="2971800" cy="484347"/>
          </a:xfrm>
          <a:prstGeom prst="rect">
            <a:avLst/>
          </a:prstGeom>
        </p:spPr>
        <p:txBody>
          <a:bodyPr vert="horz" lIns="90447" tIns="45223" rIns="90447" bIns="45223" rtlCol="0" anchor="b"/>
          <a:lstStyle>
            <a:lvl1pPr algn="l">
              <a:defRPr sz="11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4" y="9200898"/>
            <a:ext cx="2971800" cy="484347"/>
          </a:xfrm>
          <a:prstGeom prst="rect">
            <a:avLst/>
          </a:prstGeom>
        </p:spPr>
        <p:txBody>
          <a:bodyPr vert="horz" lIns="90447" tIns="45223" rIns="90447" bIns="45223" rtlCol="0" anchor="b"/>
          <a:lstStyle>
            <a:lvl1pPr algn="r">
              <a:defRPr sz="1100"/>
            </a:lvl1pPr>
          </a:lstStyle>
          <a:p>
            <a:fld id="{3A4E3A3B-66C3-424A-866E-79299991A58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289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1613" y="727075"/>
            <a:ext cx="6454775" cy="36322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481" y="4601019"/>
            <a:ext cx="5487040" cy="4359348"/>
          </a:xfrm>
          <a:prstGeom prst="rect">
            <a:avLst/>
          </a:prstGeom>
        </p:spPr>
        <p:txBody>
          <a:bodyPr lIns="90447" tIns="45223" rIns="90447" bIns="45223">
            <a:normAutofit/>
          </a:bodyPr>
          <a:lstStyle/>
          <a:p>
            <a:endParaRPr lang="en-US" altLang="ko-KR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E3A3B-66C3-424A-866E-79299991A58E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5863" y="250032"/>
            <a:ext cx="1212850" cy="302419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296562" y="2796983"/>
            <a:ext cx="8540200" cy="1102519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sz="4800" b="1" cap="none" spc="-60" baseline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altLang="ko-KR" dirty="0"/>
              <a:t> System LSI Business pt master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435962" y="3651422"/>
            <a:ext cx="6400800" cy="271849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pc="-40" baseline="0">
                <a:solidFill>
                  <a:schemeClr val="tx1"/>
                </a:solidFill>
                <a:effectLst>
                  <a:outerShdw blurRad="101600" dist="38100" dir="2700000" algn="ctr" rotWithShape="0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/>
              <a:t>Pt master draft design</a:t>
            </a:r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5236312" y="4466968"/>
            <a:ext cx="3600450" cy="506618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spc="-60" baseline="0">
                <a:effectLst>
                  <a:outerShdw blurRad="76200" dist="25400" dir="2700000" algn="ctr" rotWithShape="0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defRPr>
            </a:lvl1pPr>
          </a:lstStyle>
          <a:p>
            <a:pPr marL="0" marR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Team : Sales &amp; Marketing Team</a:t>
            </a:r>
            <a:endParaRPr lang="en-US" altLang="ko-KR" sz="1600" dirty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altLang="ko-KR" sz="1600" b="1" dirty="0">
                <a:latin typeface="Calibri" pitchFamily="34" charset="0"/>
                <a:cs typeface="Calibri" pitchFamily="34" charset="0"/>
              </a:rPr>
              <a:t>Company</a:t>
            </a:r>
            <a:r>
              <a:rPr lang="en-US" altLang="ko-KR" sz="1600" dirty="0">
                <a:latin typeface="Calibri" pitchFamily="34" charset="0"/>
                <a:cs typeface="Calibri" pitchFamily="34" charset="0"/>
              </a:rPr>
              <a:t> : Samsung Electronics</a:t>
            </a:r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6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 userDrawn="1"/>
        </p:nvSpPr>
        <p:spPr bwMode="auto">
          <a:xfrm>
            <a:off x="0" y="4607733"/>
            <a:ext cx="9144000" cy="428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marL="180975" indent="-180975" algn="ctr" eaLnBrk="0" hangingPunct="0">
              <a:lnSpc>
                <a:spcPts val="2000"/>
              </a:lnSpc>
              <a:spcBef>
                <a:spcPct val="20000"/>
              </a:spcBef>
              <a:buFontTx/>
              <a:buChar char="•"/>
            </a:pPr>
            <a:endParaRPr lang="ko-KR" altLang="en-US" sz="2200" b="1" spc="-8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01600" dist="38100" dir="2700000" algn="ctr" rotWithShape="0">
                  <a:srgbClr val="000000">
                    <a:alpha val="18000"/>
                  </a:srgbClr>
                </a:outerShdw>
              </a:effectLst>
              <a:latin typeface="Calibri" pitchFamily="34" charset="0"/>
              <a:ea typeface="굴림" pitchFamily="50" charset="-127"/>
              <a:cs typeface="Calibri" pitchFamily="34" charset="0"/>
            </a:endParaRPr>
          </a:p>
        </p:txBody>
      </p:sp>
      <p:pic>
        <p:nvPicPr>
          <p:cNvPr id="9" name="Picture 5" descr="J:\삼성\7월\LSI 마스터작업\work\2차시안\A\A-컨텐츠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722313" y="1657231"/>
            <a:ext cx="7772400" cy="735566"/>
          </a:xfrm>
        </p:spPr>
        <p:txBody>
          <a:bodyPr anchor="t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>
              <a:defRPr sz="5400" b="1" cap="none" spc="-100" baseline="0">
                <a:ln w="11430"/>
                <a:solidFill>
                  <a:srgbClr val="F8F8F8"/>
                </a:solidFill>
                <a:effectLst>
                  <a:outerShdw blurRad="101600" dist="25400" dir="27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722313" y="2571750"/>
            <a:ext cx="7772400" cy="864096"/>
          </a:xfrm>
          <a:prstGeom prst="rect">
            <a:avLst/>
          </a:prstGeom>
        </p:spPr>
        <p:txBody>
          <a:bodyPr anchor="t"/>
          <a:lstStyle>
            <a:lvl1pPr marL="271463" indent="-271463">
              <a:buFont typeface="+mj-lt"/>
              <a:buAutoNum type="arabicPeriod"/>
              <a:defRPr sz="2000" spc="-60" baseline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dirty="0"/>
              <a:t>SAMSUNG  ELECTRONICS  System LSI Business PT master</a:t>
            </a:r>
          </a:p>
          <a:p>
            <a:pPr lvl="0"/>
            <a:r>
              <a:rPr lang="en-US" altLang="ko-KR" dirty="0"/>
              <a:t>System LSI Business pt master draft design</a:t>
            </a:r>
          </a:p>
          <a:p>
            <a:pPr lvl="0"/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07504" y="555526"/>
            <a:ext cx="4320480" cy="4320479"/>
          </a:xfrm>
          <a:prstGeom prst="rect">
            <a:avLst/>
          </a:prstGeom>
        </p:spPr>
        <p:txBody>
          <a:bodyPr>
            <a:normAutofit/>
          </a:bodyPr>
          <a:lstStyle>
            <a:lvl1pPr marL="269875" indent="-269875" latinLnBrk="0">
              <a:lnSpc>
                <a:spcPct val="110000"/>
              </a:lnSpc>
              <a:spcBef>
                <a:spcPts val="0"/>
              </a:spcBef>
              <a:buFontTx/>
              <a:buBlip>
                <a:blip r:embed="rId3"/>
              </a:buBlip>
              <a:defRPr sz="1800">
                <a:latin typeface="Tahoma" pitchFamily="34" charset="0"/>
                <a:cs typeface="Tahoma" pitchFamily="34" charset="0"/>
              </a:defRPr>
            </a:lvl1pPr>
            <a:lvl2pPr marL="539750" indent="-265113" latinLnBrk="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2pPr>
            <a:lvl3pPr marL="811213" indent="-261938" latinLnBrk="0">
              <a:lnSpc>
                <a:spcPct val="110000"/>
              </a:lnSpc>
              <a:spcBef>
                <a:spcPts val="0"/>
              </a:spcBef>
              <a:defRPr sz="140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1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2"/>
            <a:r>
              <a:rPr lang="en-US" altLang="ko-KR" dirty="0"/>
              <a:t>System LSI Business PT master</a:t>
            </a:r>
            <a:endParaRPr lang="ko-KR" altLang="en-US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647436" y="4917990"/>
            <a:ext cx="1838964" cy="225511"/>
          </a:xfrm>
        </p:spPr>
        <p:txBody>
          <a:bodyPr/>
          <a:lstStyle/>
          <a:p>
            <a:fld id="{A20C4ACD-091D-480A-B6B3-48771AB60583}" type="slidenum">
              <a:rPr lang="ko-KR" altLang="en-US" smtClean="0">
                <a:solidFill>
                  <a:prstClr val="white"/>
                </a:solidFill>
              </a:rPr>
              <a:pPr/>
              <a:t>‹#›</a:t>
            </a:fld>
            <a:endParaRPr lang="ko-KR" altLang="en-US" dirty="0">
              <a:solidFill>
                <a:prstClr val="white"/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3" hasCustomPrompt="1"/>
          </p:nvPr>
        </p:nvSpPr>
        <p:spPr>
          <a:xfrm>
            <a:off x="4716016" y="555527"/>
            <a:ext cx="4320480" cy="4320480"/>
          </a:xfrm>
          <a:prstGeom prst="rect">
            <a:avLst/>
          </a:prstGeom>
        </p:spPr>
        <p:txBody>
          <a:bodyPr>
            <a:normAutofit/>
          </a:bodyPr>
          <a:lstStyle>
            <a:lvl1pPr marL="269875" indent="-269875" latinLnBrk="0">
              <a:lnSpc>
                <a:spcPct val="110000"/>
              </a:lnSpc>
              <a:spcBef>
                <a:spcPts val="0"/>
              </a:spcBef>
              <a:buFontTx/>
              <a:buBlip>
                <a:blip r:embed="rId3"/>
              </a:buBlip>
              <a:defRPr sz="1800">
                <a:latin typeface="Tahoma" pitchFamily="34" charset="0"/>
                <a:cs typeface="Tahoma" pitchFamily="34" charset="0"/>
              </a:defRPr>
            </a:lvl1pPr>
            <a:lvl2pPr marL="539750" indent="-265113" latinLnBrk="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600">
                <a:latin typeface="Calibri" pitchFamily="34" charset="0"/>
                <a:cs typeface="Calibri" pitchFamily="34" charset="0"/>
              </a:defRPr>
            </a:lvl2pPr>
            <a:lvl3pPr marL="811213" indent="-261938" latinLnBrk="0">
              <a:lnSpc>
                <a:spcPct val="110000"/>
              </a:lnSpc>
              <a:spcBef>
                <a:spcPts val="0"/>
              </a:spcBef>
              <a:defRPr sz="1400">
                <a:latin typeface="Calibri" pitchFamily="34" charset="0"/>
                <a:cs typeface="Calibri" pitchFamily="34" charset="0"/>
              </a:defRPr>
            </a:lvl3pPr>
          </a:lstStyle>
          <a:p>
            <a:pPr lvl="0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1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2"/>
            <a:r>
              <a:rPr lang="en-US" altLang="ko-KR" dirty="0"/>
              <a:t>System LSI Business PT master</a:t>
            </a:r>
            <a:endParaRPr lang="ko-KR" altLang="en-US" dirty="0"/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07504" y="0"/>
            <a:ext cx="8893652" cy="483518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cap="none" spc="-100" baseline="0" dirty="0" smtClean="0">
                <a:ln w="11430"/>
                <a:solidFill>
                  <a:srgbClr val="F8F8F8"/>
                </a:solidFill>
                <a:effectLst>
                  <a:outerShdw blurRad="101600" dist="25400" dir="2700000" algn="tl" rotWithShape="0">
                    <a:srgbClr val="000000">
                      <a:alpha val="60000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내용 개체 틀 2"/>
          <p:cNvSpPr>
            <a:spLocks noGrp="1"/>
          </p:cNvSpPr>
          <p:nvPr>
            <p:ph idx="1" hasCustomPrompt="1"/>
          </p:nvPr>
        </p:nvSpPr>
        <p:spPr>
          <a:xfrm>
            <a:off x="107504" y="555526"/>
            <a:ext cx="8928992" cy="4320479"/>
          </a:xfrm>
          <a:prstGeom prst="rect">
            <a:avLst/>
          </a:prstGeom>
        </p:spPr>
        <p:txBody>
          <a:bodyPr>
            <a:normAutofit/>
          </a:bodyPr>
          <a:lstStyle>
            <a:lvl1pPr marL="269875" indent="-269875" latinLnBrk="0">
              <a:lnSpc>
                <a:spcPct val="110000"/>
              </a:lnSpc>
              <a:spcBef>
                <a:spcPts val="0"/>
              </a:spcBef>
              <a:buFontTx/>
              <a:buBlip>
                <a:blip r:embed="rId2"/>
              </a:buBlip>
              <a:defRPr sz="1800">
                <a:latin typeface="Tahoma" pitchFamily="34" charset="0"/>
                <a:cs typeface="Tahoma" pitchFamily="34" charset="0"/>
              </a:defRPr>
            </a:lvl1pPr>
            <a:lvl2pPr marL="486000" indent="-216000" latinLnBrk="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  <a:defRPr sz="1400" b="1">
                <a:latin typeface="Calibri" pitchFamily="34" charset="0"/>
                <a:cs typeface="Calibri" pitchFamily="34" charset="0"/>
              </a:defRPr>
            </a:lvl2pPr>
            <a:lvl3pPr marL="720000" marR="0" indent="-216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-"/>
              <a:tabLst/>
              <a:defRPr sz="1400">
                <a:latin typeface="Calibri" pitchFamily="34" charset="0"/>
                <a:cs typeface="Calibri" pitchFamily="34" charset="0"/>
              </a:defRPr>
            </a:lvl3pPr>
            <a:lvl4pPr marL="1080000">
              <a:defRPr sz="1400"/>
            </a:lvl4pPr>
          </a:lstStyle>
          <a:p>
            <a:pPr lvl="0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1"/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2"/>
            <a:r>
              <a:rPr lang="en-US" altLang="ko-KR" dirty="0"/>
              <a:t>System LSI Business PT master</a:t>
            </a:r>
          </a:p>
          <a:p>
            <a:pPr marL="1006200" marR="0" lvl="1" indent="-2160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itchFamily="34" charset="0"/>
              <a:buChar char="-"/>
              <a:tabLst/>
              <a:defRPr/>
            </a:pPr>
            <a:r>
              <a:rPr lang="en-US" altLang="ko-KR" dirty="0"/>
              <a:t>System LSI Business PT master</a:t>
            </a:r>
            <a:endParaRPr lang="ko-KR" altLang="en-US" dirty="0"/>
          </a:p>
          <a:p>
            <a:pPr lvl="2"/>
            <a:endParaRPr lang="ko-KR" altLang="en-US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652518" y="4917990"/>
            <a:ext cx="1838964" cy="225511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A20C4ACD-091D-480A-B6B3-48771AB605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4797117" y="3340677"/>
            <a:ext cx="400049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Thank you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2" descr="J:\삼성\7월\LSI 마스터작업\work\Business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4" y="4729163"/>
            <a:ext cx="1239837" cy="14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J:\삼성\7월\LSI 마스터작업\work\S_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8351" y="4600575"/>
            <a:ext cx="159702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2363" y="4246960"/>
            <a:ext cx="1212850" cy="302419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4797117" y="3340677"/>
            <a:ext cx="400049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4800" b="1" spc="-150" dirty="0">
                <a:ln w="11430"/>
                <a:solidFill>
                  <a:srgbClr val="F8F8F8"/>
                </a:solidFill>
                <a:effectLst>
                  <a:outerShdw blurRad="1016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Verdana" pitchFamily="34" charset="0"/>
                <a:ea typeface="+mn-ea"/>
                <a:cs typeface="Tahoma" pitchFamily="34" charset="0"/>
              </a:rPr>
              <a:t>Reference</a:t>
            </a:r>
            <a:endParaRPr kumimoji="0" lang="ko-KR" altLang="en-US" sz="4800" b="1" spc="-150" dirty="0">
              <a:ln w="11430"/>
              <a:solidFill>
                <a:srgbClr val="F8F8F8"/>
              </a:solidFill>
              <a:effectLst>
                <a:outerShdw blurRad="101600" dist="38100" dir="2700000" algn="tl" rotWithShape="0">
                  <a:prstClr val="black">
                    <a:alpha val="70000"/>
                  </a:prstClr>
                </a:outerShdw>
              </a:effectLst>
              <a:latin typeface="Verdana" pitchFamily="34" charset="0"/>
              <a:ea typeface="+mn-ea"/>
              <a:cs typeface="Tahoma" pitchFamily="34" charset="0"/>
            </a:endParaRPr>
          </a:p>
        </p:txBody>
      </p:sp>
      <p:pic>
        <p:nvPicPr>
          <p:cNvPr id="7" name="Picture 2" descr="J:\삼성\7월\LSI 마스터작업\work\Business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0414" y="4729163"/>
            <a:ext cx="1239837" cy="14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J:\삼성\7월\LSI 마스터작업\work\S_E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8351" y="4600575"/>
            <a:ext cx="1597025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2363" y="4246960"/>
            <a:ext cx="1212850" cy="302419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2 cop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"/>
            <a:ext cx="9142413" cy="514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F:\삼성\7월\LSI 마스터작업\work\1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5863" y="250032"/>
            <a:ext cx="1212850" cy="302419"/>
          </a:xfrm>
          <a:prstGeom prst="rect">
            <a:avLst/>
          </a:prstGeom>
          <a:noFill/>
          <a:effectLst>
            <a:outerShdw blurRad="101600" dist="38100" dir="2700000" algn="ctr" rotWithShape="0">
              <a:srgbClr val="000000">
                <a:alpha val="3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736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4ACD-091D-480A-B6B3-48771AB605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J:\삼성\7월\LSI 마스터작업\work\2차시안\A\A-본문 copy.png"/>
          <p:cNvPicPr>
            <a:picLocks noChangeAspect="1" noChangeArrowheads="1"/>
          </p:cNvPicPr>
          <p:nvPr userDrawn="1"/>
        </p:nvPicPr>
        <p:blipFill rotWithShape="1">
          <a:blip r:embed="rId10" cstate="print"/>
          <a:srcRect b="4577"/>
          <a:stretch/>
        </p:blipFill>
        <p:spPr bwMode="auto">
          <a:xfrm>
            <a:off x="1588" y="0"/>
            <a:ext cx="9142412" cy="491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60143" y="41384"/>
            <a:ext cx="8823714" cy="3675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altLang="ko-KR" dirty="0"/>
              <a:t>System LSI Business PT master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652518" y="4917990"/>
            <a:ext cx="1838964" cy="225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fld id="{A20C4ACD-091D-480A-B6B3-48771AB605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9" r:id="rId3"/>
    <p:sldLayoutId id="2147483670" r:id="rId4"/>
    <p:sldLayoutId id="2147483655" r:id="rId5"/>
    <p:sldLayoutId id="2147483659" r:id="rId6"/>
    <p:sldLayoutId id="2147483661" r:id="rId7"/>
    <p:sldLayoutId id="2147483650" r:id="rId8"/>
  </p:sldLayoutIdLst>
  <p:hf hdr="0" ftr="0" dt="0"/>
  <p:txStyles>
    <p:titleStyle>
      <a:lvl1pPr algn="l" defTabSz="914400" rtl="0" eaLnBrk="1" latinLnBrk="1" hangingPunct="1">
        <a:spcBef>
          <a:spcPct val="0"/>
        </a:spcBef>
        <a:buNone/>
        <a:defRPr sz="2500" b="1" kern="1200" cap="none" spc="-100" baseline="0">
          <a:ln w="11430"/>
          <a:solidFill>
            <a:srgbClr val="F8F8F8"/>
          </a:solidFill>
          <a:effectLst>
            <a:outerShdw blurRad="101600" dist="25400" dir="2700000" algn="tl" rotWithShape="0">
              <a:srgbClr val="000000">
                <a:alpha val="60000"/>
              </a:srgbClr>
            </a:outerShdw>
          </a:effectLst>
          <a:latin typeface="Tahoma" panose="020B0604030504040204" pitchFamily="34" charset="0"/>
          <a:ea typeface="+mj-ea"/>
          <a:cs typeface="Tahoma" panose="020B0604030504040204" pitchFamily="34" charset="0"/>
        </a:defRPr>
      </a:lvl1pPr>
    </p:titleStyle>
    <p:bodyStyle>
      <a:lvl1pPr marL="180975" indent="-180975" algn="l" defTabSz="914400" rtl="0" eaLnBrk="1" latinLnBrk="1" hangingPunct="1">
        <a:lnSpc>
          <a:spcPct val="100000"/>
        </a:lnSpc>
        <a:spcBef>
          <a:spcPts val="600"/>
        </a:spcBef>
        <a:buFont typeface="Arial" pitchFamily="34" charset="0"/>
        <a:buChar char="•"/>
        <a:defRPr sz="2200" b="1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361950" indent="-180975" algn="l" defTabSz="914400" rtl="0" eaLnBrk="1" latinLnBrk="1" hangingPunct="1">
        <a:lnSpc>
          <a:spcPct val="100000"/>
        </a:lnSpc>
        <a:spcBef>
          <a:spcPts val="600"/>
        </a:spcBef>
        <a:buFont typeface="Arial" pitchFamily="34" charset="0"/>
        <a:buChar char="•"/>
        <a:defRPr sz="2000" b="1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4988" indent="-173038" algn="l" defTabSz="914400" rtl="0" eaLnBrk="1" latinLnBrk="1" hangingPunct="1">
        <a:lnSpc>
          <a:spcPct val="100000"/>
        </a:lnSpc>
        <a:spcBef>
          <a:spcPts val="600"/>
        </a:spcBef>
        <a:buFont typeface="Calibri" pitchFamily="34" charset="0"/>
        <a:buChar char="-"/>
        <a:defRPr sz="1600" kern="1200">
          <a:solidFill>
            <a:schemeClr val="tx1">
              <a:lumMod val="75000"/>
              <a:lumOff val="2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2008" y="829953"/>
            <a:ext cx="9036496" cy="1597781"/>
          </a:xfrm>
        </p:spPr>
        <p:txBody>
          <a:bodyPr>
            <a:normAutofit/>
          </a:bodyPr>
          <a:lstStyle/>
          <a:p>
            <a:pPr algn="ctr"/>
            <a:r>
              <a:rPr lang="en-US" altLang="ko-KR" sz="4000" dirty="0"/>
              <a:t>Practical Implementation  of </a:t>
            </a:r>
            <a:br>
              <a:rPr lang="en-US" altLang="ko-KR" sz="4000" dirty="0"/>
            </a:br>
            <a:r>
              <a:rPr lang="en-US" altLang="ko-KR" sz="4000" dirty="0"/>
              <a:t>Active Mode Power Gating Circuits</a:t>
            </a:r>
            <a:endParaRPr lang="ko-KR" altLang="en-US" sz="4000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0" y="2571750"/>
            <a:ext cx="9144000" cy="2376264"/>
          </a:xfrm>
        </p:spPr>
        <p:txBody>
          <a:bodyPr>
            <a:noAutofit/>
          </a:bodyPr>
          <a:lstStyle/>
          <a:p>
            <a:pPr algn="ctr"/>
            <a:r>
              <a:rPr lang="en-US" altLang="ko-KR" sz="1800" dirty="0">
                <a:solidFill>
                  <a:srgbClr val="002060"/>
                </a:solidFill>
              </a:rPr>
              <a:t>Insub Shin, </a:t>
            </a:r>
            <a:r>
              <a:rPr lang="en-US" altLang="ko-KR" sz="1800" dirty="0" err="1">
                <a:solidFill>
                  <a:srgbClr val="002060"/>
                </a:solidFill>
              </a:rPr>
              <a:t>Wook</a:t>
            </a:r>
            <a:r>
              <a:rPr lang="en-US" altLang="ko-KR" sz="1800" dirty="0">
                <a:solidFill>
                  <a:srgbClr val="002060"/>
                </a:solidFill>
              </a:rPr>
              <a:t> Kim, </a:t>
            </a:r>
            <a:r>
              <a:rPr lang="en-US" altLang="ko-KR" sz="1800" dirty="0" err="1">
                <a:solidFill>
                  <a:srgbClr val="002060"/>
                </a:solidFill>
              </a:rPr>
              <a:t>Kyungtae</a:t>
            </a:r>
            <a:r>
              <a:rPr lang="en-US" altLang="ko-KR" sz="1800" dirty="0">
                <a:solidFill>
                  <a:srgbClr val="002060"/>
                </a:solidFill>
              </a:rPr>
              <a:t> Do, and Jung Yun Choi</a:t>
            </a:r>
            <a:br>
              <a:rPr lang="en-US" altLang="ko-KR" sz="1800" dirty="0">
                <a:solidFill>
                  <a:srgbClr val="002060"/>
                </a:solidFill>
              </a:rPr>
            </a:br>
            <a:endParaRPr lang="en-US" altLang="ko-KR" sz="1800" dirty="0">
              <a:solidFill>
                <a:srgbClr val="002060"/>
              </a:solidFill>
            </a:endParaRPr>
          </a:p>
          <a:p>
            <a:pPr algn="ctr"/>
            <a:endParaRPr lang="en-US" altLang="ko-KR" sz="1800" dirty="0">
              <a:solidFill>
                <a:srgbClr val="002060"/>
              </a:solidFill>
            </a:endParaRPr>
          </a:p>
          <a:p>
            <a:pPr algn="ctr"/>
            <a:endParaRPr lang="en-US" altLang="ko-KR" sz="1800" dirty="0">
              <a:solidFill>
                <a:srgbClr val="002060"/>
              </a:solidFill>
            </a:endParaRPr>
          </a:p>
          <a:p>
            <a:pPr algn="ctr"/>
            <a:r>
              <a:rPr lang="en-US" altLang="ko-KR" sz="1800" dirty="0">
                <a:solidFill>
                  <a:srgbClr val="002060"/>
                </a:solidFill>
              </a:rPr>
              <a:t>Foundry Business</a:t>
            </a:r>
          </a:p>
          <a:p>
            <a:pPr algn="ctr"/>
            <a:r>
              <a:rPr lang="en-US" altLang="ko-KR" sz="1800" dirty="0">
                <a:solidFill>
                  <a:srgbClr val="002060"/>
                </a:solidFill>
              </a:rPr>
              <a:t>Samsung Electronics Co., Ltd.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Active mode power gating</a:t>
            </a:r>
          </a:p>
          <a:p>
            <a:pPr lvl="1"/>
            <a:r>
              <a:rPr lang="en-US" altLang="ko-KR" dirty="0"/>
              <a:t>Combination of clock gating and power gating</a:t>
            </a:r>
          </a:p>
          <a:p>
            <a:pPr lvl="2"/>
            <a:r>
              <a:rPr lang="en-US" altLang="ko-KR" dirty="0"/>
              <a:t>Lowering virtual VDD (VVDD) to reduce active mode leakage current while (block-level) clock gating is applied</a:t>
            </a:r>
          </a:p>
          <a:p>
            <a:pPr lvl="1"/>
            <a:r>
              <a:rPr lang="en-US" altLang="ko-KR" dirty="0"/>
              <a:t>The most effective run-time technique to reduce active mode leakage current</a:t>
            </a:r>
          </a:p>
          <a:p>
            <a:endParaRPr lang="en-US" altLang="ko-KR" sz="700" dirty="0"/>
          </a:p>
          <a:p>
            <a:r>
              <a:rPr lang="en-US" altLang="ko-KR" sz="1600" dirty="0"/>
              <a:t>Design challenges</a:t>
            </a:r>
          </a:p>
          <a:p>
            <a:pPr lvl="1"/>
            <a:r>
              <a:rPr lang="en-US" altLang="ko-KR" dirty="0"/>
              <a:t>How to lower VVDD level during clock gating period</a:t>
            </a:r>
          </a:p>
          <a:p>
            <a:pPr lvl="2"/>
            <a:r>
              <a:rPr lang="en-US" altLang="ko-KR" dirty="0"/>
              <a:t>VVDD must be higher than the minimum guaranteed voltage for data-retention</a:t>
            </a:r>
          </a:p>
          <a:p>
            <a:pPr lvl="1"/>
            <a:r>
              <a:rPr lang="en-US" altLang="ko-KR" dirty="0"/>
              <a:t>VVDD must be fully charged before releasing from clock gating</a:t>
            </a:r>
          </a:p>
          <a:p>
            <a:pPr lvl="1"/>
            <a:r>
              <a:rPr lang="en-US" altLang="ko-KR" dirty="0"/>
              <a:t>Care of wake-up noise and wake-up time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4ACD-091D-480A-B6B3-48771AB60583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Motivation</a:t>
            </a:r>
            <a:endParaRPr lang="ko-KR" altLang="en-US" dirty="0"/>
          </a:p>
        </p:txBody>
      </p:sp>
      <p:grpSp>
        <p:nvGrpSpPr>
          <p:cNvPr id="49" name="그룹 48"/>
          <p:cNvGrpSpPr/>
          <p:nvPr/>
        </p:nvGrpSpPr>
        <p:grpSpPr>
          <a:xfrm>
            <a:off x="794742" y="3031109"/>
            <a:ext cx="3218796" cy="1994639"/>
            <a:chOff x="323528" y="2452846"/>
            <a:chExt cx="3218796" cy="1994639"/>
          </a:xfrm>
        </p:grpSpPr>
        <p:cxnSp>
          <p:nvCxnSpPr>
            <p:cNvPr id="104" name="직선 연결선 103"/>
            <p:cNvCxnSpPr/>
            <p:nvPr/>
          </p:nvCxnSpPr>
          <p:spPr>
            <a:xfrm>
              <a:off x="1199348" y="2764326"/>
              <a:ext cx="1404000" cy="0"/>
            </a:xfrm>
            <a:prstGeom prst="line">
              <a:avLst/>
            </a:prstGeom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그룹 104"/>
            <p:cNvGrpSpPr>
              <a:grpSpLocks noChangeAspect="1"/>
            </p:cNvGrpSpPr>
            <p:nvPr/>
          </p:nvGrpSpPr>
          <p:grpSpPr>
            <a:xfrm>
              <a:off x="1815848" y="2580119"/>
              <a:ext cx="163864" cy="372600"/>
              <a:chOff x="3063189" y="1996201"/>
              <a:chExt cx="252101" cy="621000"/>
            </a:xfrm>
          </p:grpSpPr>
          <p:grpSp>
            <p:nvGrpSpPr>
              <p:cNvPr id="138" name="그룹 137"/>
              <p:cNvGrpSpPr>
                <a:grpSpLocks noChangeAspect="1"/>
              </p:cNvGrpSpPr>
              <p:nvPr/>
            </p:nvGrpSpPr>
            <p:grpSpPr>
              <a:xfrm>
                <a:off x="3126792" y="1996201"/>
                <a:ext cx="188498" cy="621000"/>
                <a:chOff x="3492557" y="1448808"/>
                <a:chExt cx="251331" cy="828000"/>
              </a:xfrm>
            </p:grpSpPr>
            <p:cxnSp>
              <p:nvCxnSpPr>
                <p:cNvPr id="140" name="직선 연결선 139"/>
                <p:cNvCxnSpPr/>
                <p:nvPr/>
              </p:nvCxnSpPr>
              <p:spPr>
                <a:xfrm>
                  <a:off x="3492557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직선 연결선 140"/>
                <p:cNvCxnSpPr/>
                <p:nvPr/>
              </p:nvCxnSpPr>
              <p:spPr>
                <a:xfrm>
                  <a:off x="3563888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직선 연결선 141"/>
                <p:cNvCxnSpPr/>
                <p:nvPr/>
              </p:nvCxnSpPr>
              <p:spPr>
                <a:xfrm>
                  <a:off x="3563888" y="1700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직선 연결선 142"/>
                <p:cNvCxnSpPr/>
                <p:nvPr/>
              </p:nvCxnSpPr>
              <p:spPr>
                <a:xfrm>
                  <a:off x="3563888" y="2024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>
                  <a:off x="3743888" y="1448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>
                <a:xfrm>
                  <a:off x="3743888" y="2024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9" name="타원 138"/>
              <p:cNvSpPr/>
              <p:nvPr/>
            </p:nvSpPr>
            <p:spPr>
              <a:xfrm>
                <a:off x="3063189" y="2277901"/>
                <a:ext cx="57600" cy="5760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06" name="그룹 105"/>
            <p:cNvGrpSpPr>
              <a:grpSpLocks noChangeAspect="1"/>
            </p:cNvGrpSpPr>
            <p:nvPr/>
          </p:nvGrpSpPr>
          <p:grpSpPr>
            <a:xfrm>
              <a:off x="2197544" y="2580119"/>
              <a:ext cx="163864" cy="372600"/>
              <a:chOff x="3063189" y="1996201"/>
              <a:chExt cx="252101" cy="621000"/>
            </a:xfrm>
          </p:grpSpPr>
          <p:grpSp>
            <p:nvGrpSpPr>
              <p:cNvPr id="130" name="그룹 129"/>
              <p:cNvGrpSpPr>
                <a:grpSpLocks noChangeAspect="1"/>
              </p:cNvGrpSpPr>
              <p:nvPr/>
            </p:nvGrpSpPr>
            <p:grpSpPr>
              <a:xfrm>
                <a:off x="3126792" y="1996201"/>
                <a:ext cx="188498" cy="621000"/>
                <a:chOff x="3492557" y="1448808"/>
                <a:chExt cx="251331" cy="828000"/>
              </a:xfrm>
            </p:grpSpPr>
            <p:cxnSp>
              <p:nvCxnSpPr>
                <p:cNvPr id="132" name="직선 연결선 131"/>
                <p:cNvCxnSpPr/>
                <p:nvPr/>
              </p:nvCxnSpPr>
              <p:spPr>
                <a:xfrm>
                  <a:off x="3492557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직선 연결선 132"/>
                <p:cNvCxnSpPr/>
                <p:nvPr/>
              </p:nvCxnSpPr>
              <p:spPr>
                <a:xfrm>
                  <a:off x="3563888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직선 연결선 133"/>
                <p:cNvCxnSpPr/>
                <p:nvPr/>
              </p:nvCxnSpPr>
              <p:spPr>
                <a:xfrm>
                  <a:off x="3563888" y="1700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직선 연결선 134"/>
                <p:cNvCxnSpPr/>
                <p:nvPr/>
              </p:nvCxnSpPr>
              <p:spPr>
                <a:xfrm>
                  <a:off x="3563888" y="2024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직선 연결선 135"/>
                <p:cNvCxnSpPr/>
                <p:nvPr/>
              </p:nvCxnSpPr>
              <p:spPr>
                <a:xfrm>
                  <a:off x="3743888" y="1448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>
                  <a:off x="3743888" y="2024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타원 130"/>
              <p:cNvSpPr/>
              <p:nvPr/>
            </p:nvSpPr>
            <p:spPr>
              <a:xfrm>
                <a:off x="3063189" y="2277901"/>
                <a:ext cx="57600" cy="5760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107" name="그룹 106"/>
            <p:cNvGrpSpPr>
              <a:grpSpLocks noChangeAspect="1"/>
            </p:cNvGrpSpPr>
            <p:nvPr/>
          </p:nvGrpSpPr>
          <p:grpSpPr>
            <a:xfrm>
              <a:off x="2579240" y="2580119"/>
              <a:ext cx="163864" cy="372600"/>
              <a:chOff x="3063189" y="1996201"/>
              <a:chExt cx="252101" cy="621000"/>
            </a:xfrm>
          </p:grpSpPr>
          <p:grpSp>
            <p:nvGrpSpPr>
              <p:cNvPr id="122" name="그룹 121"/>
              <p:cNvGrpSpPr>
                <a:grpSpLocks noChangeAspect="1"/>
              </p:cNvGrpSpPr>
              <p:nvPr/>
            </p:nvGrpSpPr>
            <p:grpSpPr>
              <a:xfrm>
                <a:off x="3126792" y="1996201"/>
                <a:ext cx="188498" cy="621000"/>
                <a:chOff x="3492557" y="1448808"/>
                <a:chExt cx="251331" cy="828000"/>
              </a:xfrm>
            </p:grpSpPr>
            <p:cxnSp>
              <p:nvCxnSpPr>
                <p:cNvPr id="124" name="직선 연결선 123"/>
                <p:cNvCxnSpPr/>
                <p:nvPr/>
              </p:nvCxnSpPr>
              <p:spPr>
                <a:xfrm>
                  <a:off x="3492557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직선 연결선 124"/>
                <p:cNvCxnSpPr/>
                <p:nvPr/>
              </p:nvCxnSpPr>
              <p:spPr>
                <a:xfrm>
                  <a:off x="3563888" y="1700808"/>
                  <a:ext cx="0" cy="324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직선 연결선 125"/>
                <p:cNvCxnSpPr/>
                <p:nvPr/>
              </p:nvCxnSpPr>
              <p:spPr>
                <a:xfrm>
                  <a:off x="3563888" y="1700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직선 연결선 126"/>
                <p:cNvCxnSpPr/>
                <p:nvPr/>
              </p:nvCxnSpPr>
              <p:spPr>
                <a:xfrm>
                  <a:off x="3563888" y="2024808"/>
                  <a:ext cx="180000" cy="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직선 연결선 127"/>
                <p:cNvCxnSpPr/>
                <p:nvPr/>
              </p:nvCxnSpPr>
              <p:spPr>
                <a:xfrm>
                  <a:off x="3743888" y="1448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직선 연결선 128"/>
                <p:cNvCxnSpPr/>
                <p:nvPr/>
              </p:nvCxnSpPr>
              <p:spPr>
                <a:xfrm>
                  <a:off x="3743888" y="2024808"/>
                  <a:ext cx="0" cy="252000"/>
                </a:xfrm>
                <a:prstGeom prst="line">
                  <a:avLst/>
                </a:prstGeom>
                <a:ln w="15875"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3" name="타원 122"/>
              <p:cNvSpPr/>
              <p:nvPr/>
            </p:nvSpPr>
            <p:spPr>
              <a:xfrm>
                <a:off x="3063189" y="2277901"/>
                <a:ext cx="57600" cy="5760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cxnSp>
          <p:nvCxnSpPr>
            <p:cNvPr id="108" name="직선 화살표 연결선 107"/>
            <p:cNvCxnSpPr/>
            <p:nvPr/>
          </p:nvCxnSpPr>
          <p:spPr>
            <a:xfrm>
              <a:off x="1273312" y="4305524"/>
              <a:ext cx="1080000" cy="0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>
              <a:off x="1525616" y="2950885"/>
              <a:ext cx="1620000" cy="0"/>
            </a:xfrm>
            <a:prstGeom prst="line">
              <a:avLst/>
            </a:prstGeom>
            <a:ln w="317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직선 연결선 109"/>
            <p:cNvCxnSpPr/>
            <p:nvPr/>
          </p:nvCxnSpPr>
          <p:spPr>
            <a:xfrm>
              <a:off x="2353312" y="2950885"/>
              <a:ext cx="0" cy="396000"/>
            </a:xfrm>
            <a:prstGeom prst="line">
              <a:avLst/>
            </a:prstGeom>
            <a:ln w="317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직사각형 110"/>
            <p:cNvSpPr/>
            <p:nvPr/>
          </p:nvSpPr>
          <p:spPr>
            <a:xfrm>
              <a:off x="1633312" y="3151485"/>
              <a:ext cx="144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Logic</a:t>
              </a:r>
            </a:p>
            <a:p>
              <a:pPr algn="ctr"/>
              <a:r>
                <a:rPr lang="en-US" altLang="ko-KR" sz="1000" dirty="0">
                  <a:solidFill>
                    <a:schemeClr val="tx1"/>
                  </a:solidFill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block</a:t>
              </a:r>
              <a:endParaRPr lang="ko-KR" altLang="en-US" sz="1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12" name="직선 연결선 111"/>
            <p:cNvCxnSpPr/>
            <p:nvPr/>
          </p:nvCxnSpPr>
          <p:spPr>
            <a:xfrm>
              <a:off x="1525616" y="2580119"/>
              <a:ext cx="1620000" cy="0"/>
            </a:xfrm>
            <a:prstGeom prst="line">
              <a:avLst/>
            </a:prstGeom>
            <a:ln w="3175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직사각형 112"/>
            <p:cNvSpPr/>
            <p:nvPr/>
          </p:nvSpPr>
          <p:spPr>
            <a:xfrm>
              <a:off x="323528" y="2452846"/>
              <a:ext cx="1006200" cy="46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5364" y="2654633"/>
              <a:ext cx="4571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cs typeface="Calibri" pitchFamily="34" charset="0"/>
                </a:rPr>
                <a:t>SLEEP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5" name="직사각형 114"/>
            <p:cNvSpPr/>
            <p:nvPr/>
          </p:nvSpPr>
          <p:spPr>
            <a:xfrm>
              <a:off x="325490" y="3151485"/>
              <a:ext cx="1004238" cy="12960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05433" y="3159538"/>
              <a:ext cx="4443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CMU</a:t>
              </a:r>
              <a:endParaRPr lang="ko-KR" altLang="en-US" sz="10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899592" y="4183733"/>
              <a:ext cx="4796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Clocks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18" name="직선 화살표 연결선 117"/>
            <p:cNvCxnSpPr/>
            <p:nvPr/>
          </p:nvCxnSpPr>
          <p:spPr>
            <a:xfrm flipV="1">
              <a:off x="2353312" y="4161788"/>
              <a:ext cx="0" cy="143736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606055" y="2452846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PMU</a:t>
              </a:r>
              <a:endParaRPr lang="ko-KR" altLang="en-US" sz="10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085148" y="2463133"/>
              <a:ext cx="3914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VDD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085148" y="2837310"/>
              <a:ext cx="4571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solidFill>
                    <a:schemeClr val="accent5"/>
                  </a:solidFill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VVDD</a:t>
              </a:r>
              <a:endParaRPr lang="ko-KR" altLang="en-US" sz="900" dirty="0">
                <a:solidFill>
                  <a:schemeClr val="accent5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4013538" y="2931790"/>
            <a:ext cx="4335720" cy="2146628"/>
            <a:chOff x="3908688" y="2217402"/>
            <a:chExt cx="4335720" cy="2146628"/>
          </a:xfrm>
        </p:grpSpPr>
        <p:cxnSp>
          <p:nvCxnSpPr>
            <p:cNvPr id="51" name="직선 화살표 연결선 50"/>
            <p:cNvCxnSpPr/>
            <p:nvPr/>
          </p:nvCxnSpPr>
          <p:spPr>
            <a:xfrm flipV="1">
              <a:off x="4892874" y="2904119"/>
              <a:ext cx="0" cy="1251807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직선 화살표 연결선 51"/>
            <p:cNvCxnSpPr/>
            <p:nvPr/>
          </p:nvCxnSpPr>
          <p:spPr>
            <a:xfrm flipV="1">
              <a:off x="4892874" y="4155925"/>
              <a:ext cx="3276000" cy="1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화살표 연결선 52"/>
            <p:cNvCxnSpPr/>
            <p:nvPr/>
          </p:nvCxnSpPr>
          <p:spPr>
            <a:xfrm flipH="1">
              <a:off x="4892874" y="3170034"/>
              <a:ext cx="828000" cy="0"/>
            </a:xfrm>
            <a:prstGeom prst="straightConnector1">
              <a:avLst/>
            </a:prstGeom>
            <a:ln w="9525">
              <a:solidFill>
                <a:schemeClr val="accent5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화살표 연결선 53"/>
            <p:cNvCxnSpPr/>
            <p:nvPr/>
          </p:nvCxnSpPr>
          <p:spPr>
            <a:xfrm flipH="1">
              <a:off x="5935962" y="3804803"/>
              <a:ext cx="1368000" cy="0"/>
            </a:xfrm>
            <a:prstGeom prst="straightConnector1">
              <a:avLst/>
            </a:prstGeom>
            <a:ln w="9525">
              <a:solidFill>
                <a:schemeClr val="accent5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/>
            <p:cNvCxnSpPr/>
            <p:nvPr/>
          </p:nvCxnSpPr>
          <p:spPr>
            <a:xfrm flipH="1" flipV="1">
              <a:off x="5719366" y="3170034"/>
              <a:ext cx="216000" cy="634769"/>
            </a:xfrm>
            <a:prstGeom prst="straightConnector1">
              <a:avLst/>
            </a:prstGeom>
            <a:ln w="9525">
              <a:solidFill>
                <a:schemeClr val="accent5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/>
            <p:cNvCxnSpPr/>
            <p:nvPr/>
          </p:nvCxnSpPr>
          <p:spPr>
            <a:xfrm flipH="1">
              <a:off x="7308304" y="3170034"/>
              <a:ext cx="216000" cy="634769"/>
            </a:xfrm>
            <a:prstGeom prst="straightConnector1">
              <a:avLst/>
            </a:prstGeom>
            <a:ln w="9525">
              <a:solidFill>
                <a:schemeClr val="accent5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화살표 연결선 56"/>
            <p:cNvCxnSpPr/>
            <p:nvPr/>
          </p:nvCxnSpPr>
          <p:spPr>
            <a:xfrm flipH="1">
              <a:off x="7524304" y="3170034"/>
              <a:ext cx="597154" cy="0"/>
            </a:xfrm>
            <a:prstGeom prst="straightConnector1">
              <a:avLst/>
            </a:prstGeom>
            <a:ln w="9525">
              <a:solidFill>
                <a:schemeClr val="accent5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825704" y="4133198"/>
              <a:ext cx="41870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Time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539352" y="3047990"/>
              <a:ext cx="39145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VDD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668344" y="2984731"/>
              <a:ext cx="4571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solidFill>
                    <a:schemeClr val="accent5"/>
                  </a:solidFill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VVDD</a:t>
              </a:r>
              <a:endParaRPr lang="ko-KR" altLang="en-US" sz="900" dirty="0">
                <a:solidFill>
                  <a:schemeClr val="accent5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61" name="직선 화살표 연결선 60"/>
            <p:cNvCxnSpPr/>
            <p:nvPr/>
          </p:nvCxnSpPr>
          <p:spPr>
            <a:xfrm flipH="1">
              <a:off x="4906768" y="3804803"/>
              <a:ext cx="1008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908688" y="3613770"/>
              <a:ext cx="1058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Min. voltage</a:t>
              </a:r>
            </a:p>
            <a:p>
              <a:pPr algn="ctr"/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 for data-retention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355976" y="2787774"/>
              <a:ext cx="5437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ea typeface="SamsungOne 500" pitchFamily="34" charset="0"/>
                  <a:cs typeface="Calibri" pitchFamily="34" charset="0"/>
                </a:rPr>
                <a:t>Voltage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64" name="그룹 63"/>
            <p:cNvGrpSpPr/>
            <p:nvPr/>
          </p:nvGrpSpPr>
          <p:grpSpPr>
            <a:xfrm>
              <a:off x="4496072" y="2499742"/>
              <a:ext cx="3625386" cy="230832"/>
              <a:chOff x="4496072" y="2431044"/>
              <a:chExt cx="3625386" cy="230832"/>
            </a:xfrm>
          </p:grpSpPr>
          <p:cxnSp>
            <p:nvCxnSpPr>
              <p:cNvPr id="69" name="직선 연결선 68"/>
              <p:cNvCxnSpPr/>
              <p:nvPr/>
            </p:nvCxnSpPr>
            <p:spPr>
              <a:xfrm>
                <a:off x="4892874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연결선 69"/>
              <p:cNvCxnSpPr/>
              <p:nvPr/>
            </p:nvCxnSpPr>
            <p:spPr>
              <a:xfrm flipV="1">
                <a:off x="4964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연결선 70"/>
              <p:cNvCxnSpPr/>
              <p:nvPr/>
            </p:nvCxnSpPr>
            <p:spPr>
              <a:xfrm>
                <a:off x="4964874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직선 연결선 71"/>
              <p:cNvCxnSpPr/>
              <p:nvPr/>
            </p:nvCxnSpPr>
            <p:spPr>
              <a:xfrm flipV="1">
                <a:off x="5036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72"/>
              <p:cNvCxnSpPr/>
              <p:nvPr/>
            </p:nvCxnSpPr>
            <p:spPr>
              <a:xfrm>
                <a:off x="5036874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직선 연결선 73"/>
              <p:cNvCxnSpPr/>
              <p:nvPr/>
            </p:nvCxnSpPr>
            <p:spPr>
              <a:xfrm flipV="1">
                <a:off x="5108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직선 연결선 74"/>
              <p:cNvCxnSpPr/>
              <p:nvPr/>
            </p:nvCxnSpPr>
            <p:spPr>
              <a:xfrm>
                <a:off x="5108874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직선 연결선 75"/>
              <p:cNvCxnSpPr/>
              <p:nvPr/>
            </p:nvCxnSpPr>
            <p:spPr>
              <a:xfrm flipV="1">
                <a:off x="5180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직선 연결선 76"/>
              <p:cNvCxnSpPr/>
              <p:nvPr/>
            </p:nvCxnSpPr>
            <p:spPr>
              <a:xfrm>
                <a:off x="5180874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직선 연결선 77"/>
              <p:cNvCxnSpPr/>
              <p:nvPr/>
            </p:nvCxnSpPr>
            <p:spPr>
              <a:xfrm flipV="1">
                <a:off x="5252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직선 연결선 78"/>
              <p:cNvCxnSpPr/>
              <p:nvPr/>
            </p:nvCxnSpPr>
            <p:spPr>
              <a:xfrm>
                <a:off x="5252874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직선 연결선 79"/>
              <p:cNvCxnSpPr/>
              <p:nvPr/>
            </p:nvCxnSpPr>
            <p:spPr>
              <a:xfrm flipV="1">
                <a:off x="5324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직선 연결선 80"/>
              <p:cNvCxnSpPr/>
              <p:nvPr/>
            </p:nvCxnSpPr>
            <p:spPr>
              <a:xfrm>
                <a:off x="5324874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>
              <a:xfrm flipV="1">
                <a:off x="5396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>
              <a:xfrm>
                <a:off x="5396874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연결선 83"/>
              <p:cNvCxnSpPr/>
              <p:nvPr/>
            </p:nvCxnSpPr>
            <p:spPr>
              <a:xfrm flipV="1">
                <a:off x="5468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직선 연결선 84"/>
              <p:cNvCxnSpPr/>
              <p:nvPr/>
            </p:nvCxnSpPr>
            <p:spPr>
              <a:xfrm>
                <a:off x="5468874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직선 연결선 85"/>
              <p:cNvCxnSpPr/>
              <p:nvPr/>
            </p:nvCxnSpPr>
            <p:spPr>
              <a:xfrm flipV="1">
                <a:off x="5540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직선 연결선 86"/>
              <p:cNvCxnSpPr/>
              <p:nvPr/>
            </p:nvCxnSpPr>
            <p:spPr>
              <a:xfrm>
                <a:off x="5540874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직선 연결선 87"/>
              <p:cNvCxnSpPr/>
              <p:nvPr/>
            </p:nvCxnSpPr>
            <p:spPr>
              <a:xfrm flipV="1">
                <a:off x="5612874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직선 연결선 88"/>
              <p:cNvCxnSpPr/>
              <p:nvPr/>
            </p:nvCxnSpPr>
            <p:spPr>
              <a:xfrm>
                <a:off x="5612874" y="2643758"/>
                <a:ext cx="2016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직선 연결선 89"/>
              <p:cNvCxnSpPr/>
              <p:nvPr/>
            </p:nvCxnSpPr>
            <p:spPr>
              <a:xfrm>
                <a:off x="7617458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직선 연결선 90"/>
              <p:cNvCxnSpPr/>
              <p:nvPr/>
            </p:nvCxnSpPr>
            <p:spPr>
              <a:xfrm flipV="1">
                <a:off x="7689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직선 연결선 91"/>
              <p:cNvCxnSpPr/>
              <p:nvPr/>
            </p:nvCxnSpPr>
            <p:spPr>
              <a:xfrm>
                <a:off x="7689458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직선 연결선 92"/>
              <p:cNvCxnSpPr/>
              <p:nvPr/>
            </p:nvCxnSpPr>
            <p:spPr>
              <a:xfrm flipV="1">
                <a:off x="7761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직선 연결선 93"/>
              <p:cNvCxnSpPr/>
              <p:nvPr/>
            </p:nvCxnSpPr>
            <p:spPr>
              <a:xfrm>
                <a:off x="7761458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직선 연결선 94"/>
              <p:cNvCxnSpPr/>
              <p:nvPr/>
            </p:nvCxnSpPr>
            <p:spPr>
              <a:xfrm flipV="1">
                <a:off x="7833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직선 연결선 95"/>
              <p:cNvCxnSpPr/>
              <p:nvPr/>
            </p:nvCxnSpPr>
            <p:spPr>
              <a:xfrm>
                <a:off x="7833458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직선 연결선 96"/>
              <p:cNvCxnSpPr/>
              <p:nvPr/>
            </p:nvCxnSpPr>
            <p:spPr>
              <a:xfrm flipV="1">
                <a:off x="7905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직선 연결선 97"/>
              <p:cNvCxnSpPr/>
              <p:nvPr/>
            </p:nvCxnSpPr>
            <p:spPr>
              <a:xfrm>
                <a:off x="7905458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직선 연결선 98"/>
              <p:cNvCxnSpPr/>
              <p:nvPr/>
            </p:nvCxnSpPr>
            <p:spPr>
              <a:xfrm flipV="1">
                <a:off x="7977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/>
              <p:cNvCxnSpPr/>
              <p:nvPr/>
            </p:nvCxnSpPr>
            <p:spPr>
              <a:xfrm>
                <a:off x="7977458" y="246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/>
              <p:cNvCxnSpPr/>
              <p:nvPr/>
            </p:nvCxnSpPr>
            <p:spPr>
              <a:xfrm flipV="1">
                <a:off x="8049458" y="2463758"/>
                <a:ext cx="0" cy="18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연결선 101"/>
              <p:cNvCxnSpPr/>
              <p:nvPr/>
            </p:nvCxnSpPr>
            <p:spPr>
              <a:xfrm>
                <a:off x="8049458" y="2643758"/>
                <a:ext cx="7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TextBox 102"/>
              <p:cNvSpPr txBox="1"/>
              <p:nvPr/>
            </p:nvSpPr>
            <p:spPr>
              <a:xfrm>
                <a:off x="4496072" y="2431044"/>
                <a:ext cx="43473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latin typeface="Calibri" pitchFamily="34" charset="0"/>
                    <a:cs typeface="Calibri" pitchFamily="34" charset="0"/>
                  </a:rPr>
                  <a:t>Clock</a:t>
                </a:r>
                <a:endParaRPr lang="ko-KR" altLang="en-US" sz="900" dirty="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cxnSp>
          <p:nvCxnSpPr>
            <p:cNvPr id="65" name="직선 화살표 연결선 64"/>
            <p:cNvCxnSpPr/>
            <p:nvPr/>
          </p:nvCxnSpPr>
          <p:spPr>
            <a:xfrm flipV="1">
              <a:off x="5660054" y="2347882"/>
              <a:ext cx="0" cy="1808044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flipV="1">
              <a:off x="7631092" y="2347882"/>
              <a:ext cx="0" cy="1808044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화살표 연결선 66"/>
            <p:cNvCxnSpPr/>
            <p:nvPr/>
          </p:nvCxnSpPr>
          <p:spPr>
            <a:xfrm>
              <a:off x="5669580" y="2448844"/>
              <a:ext cx="194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099605" y="2217402"/>
              <a:ext cx="10839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>
                  <a:latin typeface="Calibri" pitchFamily="34" charset="0"/>
                  <a:cs typeface="Calibri" pitchFamily="34" charset="0"/>
                </a:rPr>
                <a:t>Clock gating period</a:t>
              </a:r>
              <a:endParaRPr lang="ko-KR" altLang="en-US" sz="900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252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직선 연결선 98"/>
          <p:cNvCxnSpPr/>
          <p:nvPr/>
        </p:nvCxnSpPr>
        <p:spPr>
          <a:xfrm>
            <a:off x="2219024" y="4200303"/>
            <a:ext cx="632429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Employ (fully digital) voltage monitoring circuit and small number of power switches to control VVDD</a:t>
            </a:r>
          </a:p>
          <a:p>
            <a:pPr lvl="1"/>
            <a:r>
              <a:rPr lang="en-US" altLang="ko-KR" dirty="0"/>
              <a:t>All the existing power switches are turned off during active mode power gating</a:t>
            </a:r>
          </a:p>
          <a:p>
            <a:pPr lvl="1"/>
            <a:r>
              <a:rPr lang="en-US" altLang="ko-KR" dirty="0"/>
              <a:t>If VVDD is lower than Vref, dedicated power switches are turned on (Y = 0), so that VVDD is charged</a:t>
            </a:r>
          </a:p>
          <a:p>
            <a:pPr lvl="2"/>
            <a:r>
              <a:rPr lang="en-US" altLang="ko-KR" dirty="0"/>
              <a:t>Vref can be tuned by user </a:t>
            </a:r>
          </a:p>
          <a:p>
            <a:pPr lvl="1"/>
            <a:r>
              <a:rPr lang="en-US" altLang="ko-KR" dirty="0"/>
              <a:t>Otherwise, dedicated power switches are also turned off (Y = 1)</a:t>
            </a:r>
            <a:endParaRPr lang="en-US" altLang="ko-KR" sz="1000" dirty="0"/>
          </a:p>
          <a:p>
            <a:r>
              <a:rPr lang="en-US" altLang="ko-KR" sz="1600" dirty="0"/>
              <a:t>Utilize the existing block-led clock gating scheme</a:t>
            </a:r>
          </a:p>
          <a:p>
            <a:pPr lvl="1"/>
            <a:r>
              <a:rPr lang="en-US" altLang="ko-KR" dirty="0"/>
              <a:t>Block can request to apply or release clock gating, and also deny the request of CMU to apply or release clock gating</a:t>
            </a:r>
          </a:p>
          <a:p>
            <a:pPr lvl="2"/>
            <a:r>
              <a:rPr lang="en-US" altLang="ko-KR" sz="1200" dirty="0"/>
              <a:t>Release request is forwarded to CMU after VVDD is fully charged</a:t>
            </a:r>
          </a:p>
          <a:p>
            <a:pPr lvl="2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>
          <a:xfrm>
            <a:off x="3652518" y="4910969"/>
            <a:ext cx="1838964" cy="225511"/>
          </a:xfrm>
        </p:spPr>
        <p:txBody>
          <a:bodyPr/>
          <a:lstStyle/>
          <a:p>
            <a:fld id="{A20C4ACD-091D-480A-B6B3-48771AB60583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 Idea</a:t>
            </a:r>
            <a:endParaRPr lang="ko-KR" altLang="en-US" dirty="0"/>
          </a:p>
        </p:txBody>
      </p:sp>
      <p:cxnSp>
        <p:nvCxnSpPr>
          <p:cNvPr id="200" name="직선 연결선 199"/>
          <p:cNvCxnSpPr/>
          <p:nvPr/>
        </p:nvCxnSpPr>
        <p:spPr>
          <a:xfrm>
            <a:off x="6163941" y="3257848"/>
            <a:ext cx="0" cy="864000"/>
          </a:xfrm>
          <a:prstGeom prst="line">
            <a:avLst/>
          </a:prstGeom>
          <a:ln w="254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직선 연결선 200"/>
          <p:cNvCxnSpPr/>
          <p:nvPr/>
        </p:nvCxnSpPr>
        <p:spPr>
          <a:xfrm>
            <a:off x="2988563" y="3247264"/>
            <a:ext cx="0" cy="668612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직선 연결선 201"/>
          <p:cNvCxnSpPr/>
          <p:nvPr/>
        </p:nvCxnSpPr>
        <p:spPr>
          <a:xfrm>
            <a:off x="6585548" y="4152037"/>
            <a:ext cx="18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직선 연결선 202"/>
          <p:cNvCxnSpPr/>
          <p:nvPr/>
        </p:nvCxnSpPr>
        <p:spPr>
          <a:xfrm>
            <a:off x="6585548" y="4009163"/>
            <a:ext cx="18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직선 연결선 203"/>
          <p:cNvCxnSpPr/>
          <p:nvPr/>
        </p:nvCxnSpPr>
        <p:spPr>
          <a:xfrm>
            <a:off x="5490858" y="4051918"/>
            <a:ext cx="324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직선 연결선 205"/>
          <p:cNvCxnSpPr/>
          <p:nvPr/>
        </p:nvCxnSpPr>
        <p:spPr>
          <a:xfrm>
            <a:off x="2219024" y="3480303"/>
            <a:ext cx="0" cy="72000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직선 연결선 207"/>
          <p:cNvCxnSpPr/>
          <p:nvPr/>
        </p:nvCxnSpPr>
        <p:spPr>
          <a:xfrm>
            <a:off x="1748662" y="3370375"/>
            <a:ext cx="648000" cy="0"/>
          </a:xfrm>
          <a:prstGeom prst="line">
            <a:avLst/>
          </a:prstGeom>
          <a:ln w="158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직선 연결선 208"/>
          <p:cNvCxnSpPr/>
          <p:nvPr/>
        </p:nvCxnSpPr>
        <p:spPr>
          <a:xfrm>
            <a:off x="2504830" y="3404534"/>
            <a:ext cx="1548000" cy="0"/>
          </a:xfrm>
          <a:prstGeom prst="line">
            <a:avLst/>
          </a:prstGeom>
          <a:ln w="158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그룹 209"/>
          <p:cNvGrpSpPr>
            <a:grpSpLocks noChangeAspect="1"/>
          </p:cNvGrpSpPr>
          <p:nvPr/>
        </p:nvGrpSpPr>
        <p:grpSpPr>
          <a:xfrm>
            <a:off x="4025853" y="3251427"/>
            <a:ext cx="138234" cy="298080"/>
            <a:chOff x="3049452" y="1996201"/>
            <a:chExt cx="265838" cy="621000"/>
          </a:xfrm>
        </p:grpSpPr>
        <p:grpSp>
          <p:nvGrpSpPr>
            <p:cNvPr id="285" name="그룹 284"/>
            <p:cNvGrpSpPr>
              <a:grpSpLocks noChangeAspect="1"/>
            </p:cNvGrpSpPr>
            <p:nvPr/>
          </p:nvGrpSpPr>
          <p:grpSpPr>
            <a:xfrm>
              <a:off x="3126792" y="1996201"/>
              <a:ext cx="188498" cy="621000"/>
              <a:chOff x="3492557" y="1448808"/>
              <a:chExt cx="251331" cy="828000"/>
            </a:xfrm>
          </p:grpSpPr>
          <p:cxnSp>
            <p:nvCxnSpPr>
              <p:cNvPr id="287" name="직선 연결선 286"/>
              <p:cNvCxnSpPr/>
              <p:nvPr/>
            </p:nvCxnSpPr>
            <p:spPr>
              <a:xfrm>
                <a:off x="3492557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직선 연결선 287"/>
              <p:cNvCxnSpPr/>
              <p:nvPr/>
            </p:nvCxnSpPr>
            <p:spPr>
              <a:xfrm>
                <a:off x="3563888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직선 연결선 288"/>
              <p:cNvCxnSpPr/>
              <p:nvPr/>
            </p:nvCxnSpPr>
            <p:spPr>
              <a:xfrm>
                <a:off x="3563888" y="1700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직선 연결선 289"/>
              <p:cNvCxnSpPr/>
              <p:nvPr/>
            </p:nvCxnSpPr>
            <p:spPr>
              <a:xfrm>
                <a:off x="3563888" y="2024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직선 연결선 290"/>
              <p:cNvCxnSpPr/>
              <p:nvPr/>
            </p:nvCxnSpPr>
            <p:spPr>
              <a:xfrm>
                <a:off x="3743888" y="1448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직선 연결선 291"/>
              <p:cNvCxnSpPr/>
              <p:nvPr/>
            </p:nvCxnSpPr>
            <p:spPr>
              <a:xfrm>
                <a:off x="3743888" y="2024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6" name="타원 285"/>
            <p:cNvSpPr/>
            <p:nvPr/>
          </p:nvSpPr>
          <p:spPr>
            <a:xfrm>
              <a:off x="3049452" y="2267980"/>
              <a:ext cx="69232" cy="75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</p:grpSp>
      <p:cxnSp>
        <p:nvCxnSpPr>
          <p:cNvPr id="211" name="직선 화살표 연결선 210"/>
          <p:cNvCxnSpPr/>
          <p:nvPr/>
        </p:nvCxnSpPr>
        <p:spPr>
          <a:xfrm>
            <a:off x="1745341" y="4754535"/>
            <a:ext cx="2409481" cy="643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직선 연결선 211"/>
          <p:cNvCxnSpPr/>
          <p:nvPr/>
        </p:nvCxnSpPr>
        <p:spPr>
          <a:xfrm>
            <a:off x="4154822" y="3558693"/>
            <a:ext cx="0" cy="396000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직사각형 212"/>
          <p:cNvSpPr/>
          <p:nvPr/>
        </p:nvSpPr>
        <p:spPr>
          <a:xfrm>
            <a:off x="3614822" y="3678303"/>
            <a:ext cx="1080000" cy="93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Calibri" pitchFamily="34" charset="0"/>
                <a:ea typeface="SamsungOne 500" pitchFamily="34" charset="0"/>
                <a:cs typeface="Calibri" pitchFamily="34" charset="0"/>
              </a:rPr>
              <a:t>Logic</a:t>
            </a:r>
          </a:p>
          <a:p>
            <a:pPr algn="ctr"/>
            <a:r>
              <a:rPr lang="en-US" altLang="ko-KR" sz="1000" dirty="0">
                <a:solidFill>
                  <a:schemeClr val="tx1"/>
                </a:solidFill>
                <a:latin typeface="Calibri" pitchFamily="34" charset="0"/>
                <a:ea typeface="SamsungOne 500" pitchFamily="34" charset="0"/>
                <a:cs typeface="Calibri" pitchFamily="34" charset="0"/>
              </a:rPr>
              <a:t>block</a:t>
            </a:r>
            <a:endParaRPr lang="ko-KR" alt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4" name="직사각형 213"/>
          <p:cNvSpPr/>
          <p:nvPr/>
        </p:nvSpPr>
        <p:spPr>
          <a:xfrm>
            <a:off x="971600" y="3168604"/>
            <a:ext cx="864000" cy="396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1434297" y="3253881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cs typeface="Calibri" pitchFamily="34" charset="0"/>
              </a:rPr>
              <a:t>SLEEP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6" name="직사각형 215"/>
          <p:cNvSpPr/>
          <p:nvPr/>
        </p:nvSpPr>
        <p:spPr>
          <a:xfrm>
            <a:off x="971600" y="3678303"/>
            <a:ext cx="864000" cy="11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1181424" y="3650458"/>
            <a:ext cx="444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CMU</a:t>
            </a:r>
            <a:endParaRPr lang="ko-KR" altLang="en-US" sz="1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416464" y="4645174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Clocks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19" name="직선 화살표 연결선 218"/>
          <p:cNvCxnSpPr/>
          <p:nvPr/>
        </p:nvCxnSpPr>
        <p:spPr>
          <a:xfrm flipV="1">
            <a:off x="4154822" y="4611442"/>
            <a:ext cx="0" cy="143736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/>
          <p:cNvSpPr txBox="1"/>
          <p:nvPr/>
        </p:nvSpPr>
        <p:spPr>
          <a:xfrm>
            <a:off x="1183027" y="3124154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PMU</a:t>
            </a:r>
            <a:endParaRPr lang="ko-KR" altLang="en-US" sz="1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6569425" y="3140417"/>
            <a:ext cx="3914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VDD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4742303" y="3435846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solidFill>
                  <a:schemeClr val="accent5"/>
                </a:solidFill>
                <a:latin typeface="Calibri" pitchFamily="34" charset="0"/>
                <a:ea typeface="SamsungOne 500" pitchFamily="34" charset="0"/>
                <a:cs typeface="Calibri" pitchFamily="34" charset="0"/>
              </a:rPr>
              <a:t>VVDD</a:t>
            </a:r>
            <a:endParaRPr lang="ko-KR" altLang="en-US" sz="900" dirty="0">
              <a:solidFill>
                <a:schemeClr val="accent5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1216088" y="4274086"/>
            <a:ext cx="6799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cs typeface="Calibri" pitchFamily="34" charset="0"/>
              </a:rPr>
              <a:t>CG control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27" name="직선 화살표 연결선 226"/>
          <p:cNvCxnSpPr/>
          <p:nvPr/>
        </p:nvCxnSpPr>
        <p:spPr>
          <a:xfrm flipH="1">
            <a:off x="1837552" y="4371950"/>
            <a:ext cx="756000" cy="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직사각형 229"/>
          <p:cNvSpPr/>
          <p:nvPr/>
        </p:nvSpPr>
        <p:spPr>
          <a:xfrm>
            <a:off x="2592563" y="3678303"/>
            <a:ext cx="792000" cy="936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2537875" y="4262274"/>
            <a:ext cx="6799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CG control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2640551" y="3649004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CG </a:t>
            </a:r>
          </a:p>
          <a:p>
            <a:pPr algn="ctr"/>
            <a:r>
              <a:rPr lang="en-US" altLang="ko-KR" sz="10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controller</a:t>
            </a:r>
            <a:endParaRPr lang="ko-KR" altLang="en-US" sz="1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36" name="직선 화살표 연결선 235"/>
          <p:cNvCxnSpPr/>
          <p:nvPr/>
        </p:nvCxnSpPr>
        <p:spPr>
          <a:xfrm flipV="1">
            <a:off x="2988563" y="4611442"/>
            <a:ext cx="0" cy="143736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직선 연결선 236"/>
          <p:cNvCxnSpPr/>
          <p:nvPr/>
        </p:nvCxnSpPr>
        <p:spPr>
          <a:xfrm>
            <a:off x="2219024" y="3476336"/>
            <a:ext cx="18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달 237"/>
          <p:cNvSpPr>
            <a:spLocks noChangeAspect="1"/>
          </p:cNvSpPr>
          <p:nvPr/>
        </p:nvSpPr>
        <p:spPr>
          <a:xfrm flipH="1">
            <a:off x="2327659" y="3280547"/>
            <a:ext cx="234360" cy="252000"/>
          </a:xfrm>
          <a:prstGeom prst="moon">
            <a:avLst>
              <a:gd name="adj" fmla="val 79671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41" name="직선 연결선 240"/>
          <p:cNvCxnSpPr/>
          <p:nvPr/>
        </p:nvCxnSpPr>
        <p:spPr>
          <a:xfrm>
            <a:off x="4595904" y="3401574"/>
            <a:ext cx="612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그룹 241"/>
          <p:cNvGrpSpPr>
            <a:grpSpLocks noChangeAspect="1"/>
          </p:cNvGrpSpPr>
          <p:nvPr/>
        </p:nvGrpSpPr>
        <p:grpSpPr>
          <a:xfrm flipH="1">
            <a:off x="4465050" y="3251427"/>
            <a:ext cx="141901" cy="298080"/>
            <a:chOff x="3042400" y="1996201"/>
            <a:chExt cx="272890" cy="621000"/>
          </a:xfrm>
        </p:grpSpPr>
        <p:grpSp>
          <p:nvGrpSpPr>
            <p:cNvPr id="275" name="그룹 274"/>
            <p:cNvGrpSpPr>
              <a:grpSpLocks noChangeAspect="1"/>
            </p:cNvGrpSpPr>
            <p:nvPr/>
          </p:nvGrpSpPr>
          <p:grpSpPr>
            <a:xfrm>
              <a:off x="3126792" y="1996201"/>
              <a:ext cx="188498" cy="621000"/>
              <a:chOff x="3492557" y="1448808"/>
              <a:chExt cx="251331" cy="828000"/>
            </a:xfrm>
          </p:grpSpPr>
          <p:cxnSp>
            <p:nvCxnSpPr>
              <p:cNvPr id="277" name="직선 연결선 276"/>
              <p:cNvCxnSpPr/>
              <p:nvPr/>
            </p:nvCxnSpPr>
            <p:spPr>
              <a:xfrm>
                <a:off x="3492557" y="1700808"/>
                <a:ext cx="0" cy="324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직선 연결선 277"/>
              <p:cNvCxnSpPr/>
              <p:nvPr/>
            </p:nvCxnSpPr>
            <p:spPr>
              <a:xfrm>
                <a:off x="3563888" y="1700808"/>
                <a:ext cx="0" cy="324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직선 연결선 278"/>
              <p:cNvCxnSpPr/>
              <p:nvPr/>
            </p:nvCxnSpPr>
            <p:spPr>
              <a:xfrm>
                <a:off x="3563888" y="1700808"/>
                <a:ext cx="180000" cy="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직선 연결선 279"/>
              <p:cNvCxnSpPr/>
              <p:nvPr/>
            </p:nvCxnSpPr>
            <p:spPr>
              <a:xfrm>
                <a:off x="3563888" y="2024808"/>
                <a:ext cx="180000" cy="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직선 연결선 280"/>
              <p:cNvCxnSpPr/>
              <p:nvPr/>
            </p:nvCxnSpPr>
            <p:spPr>
              <a:xfrm>
                <a:off x="3743888" y="1448808"/>
                <a:ext cx="0" cy="25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직선 연결선 281"/>
              <p:cNvCxnSpPr/>
              <p:nvPr/>
            </p:nvCxnSpPr>
            <p:spPr>
              <a:xfrm>
                <a:off x="3743888" y="2024808"/>
                <a:ext cx="0" cy="252000"/>
              </a:xfrm>
              <a:prstGeom prst="lin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6" name="타원 275"/>
            <p:cNvSpPr/>
            <p:nvPr/>
          </p:nvSpPr>
          <p:spPr>
            <a:xfrm>
              <a:off x="3042400" y="2267980"/>
              <a:ext cx="69232" cy="75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</p:grpSp>
      <p:cxnSp>
        <p:nvCxnSpPr>
          <p:cNvPr id="243" name="직선 연결선 242"/>
          <p:cNvCxnSpPr/>
          <p:nvPr/>
        </p:nvCxnSpPr>
        <p:spPr>
          <a:xfrm>
            <a:off x="2564582" y="3254602"/>
            <a:ext cx="4140000" cy="0"/>
          </a:xfrm>
          <a:prstGeom prst="line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직선 연결선 243"/>
          <p:cNvCxnSpPr/>
          <p:nvPr/>
        </p:nvCxnSpPr>
        <p:spPr>
          <a:xfrm>
            <a:off x="2564582" y="3558693"/>
            <a:ext cx="2232000" cy="0"/>
          </a:xfrm>
          <a:prstGeom prst="line">
            <a:avLst/>
          </a:prstGeom>
          <a:ln w="317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직선 연결선 244"/>
          <p:cNvCxnSpPr/>
          <p:nvPr/>
        </p:nvCxnSpPr>
        <p:spPr>
          <a:xfrm flipH="1">
            <a:off x="5207904" y="3401574"/>
            <a:ext cx="0" cy="696064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직선 연결선 245"/>
          <p:cNvCxnSpPr/>
          <p:nvPr/>
        </p:nvCxnSpPr>
        <p:spPr>
          <a:xfrm>
            <a:off x="5212451" y="4097638"/>
            <a:ext cx="18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직선 연결선 246"/>
          <p:cNvCxnSpPr/>
          <p:nvPr/>
        </p:nvCxnSpPr>
        <p:spPr>
          <a:xfrm>
            <a:off x="5490858" y="4204318"/>
            <a:ext cx="180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직선 연결선 247"/>
          <p:cNvCxnSpPr/>
          <p:nvPr/>
        </p:nvCxnSpPr>
        <p:spPr>
          <a:xfrm>
            <a:off x="5670858" y="4204318"/>
            <a:ext cx="0" cy="25200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달 248"/>
          <p:cNvSpPr>
            <a:spLocks noChangeAspect="1"/>
          </p:cNvSpPr>
          <p:nvPr/>
        </p:nvSpPr>
        <p:spPr>
          <a:xfrm>
            <a:off x="5317545" y="3979903"/>
            <a:ext cx="234360" cy="252000"/>
          </a:xfrm>
          <a:prstGeom prst="moon">
            <a:avLst>
              <a:gd name="adj" fmla="val 79671"/>
            </a:avLst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50" name="직선 연결선 249"/>
          <p:cNvCxnSpPr/>
          <p:nvPr/>
        </p:nvCxnSpPr>
        <p:spPr>
          <a:xfrm>
            <a:off x="5670858" y="4456318"/>
            <a:ext cx="108000" cy="0"/>
          </a:xfrm>
          <a:prstGeom prst="line">
            <a:avLst/>
          </a:prstGeom>
          <a:ln w="158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>
            <a:off x="5714939" y="4344638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cs typeface="Calibri" pitchFamily="34" charset="0"/>
              </a:rPr>
              <a:t>SLEEP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6710019" y="4043904"/>
            <a:ext cx="4571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solidFill>
                  <a:schemeClr val="accent5"/>
                </a:solidFill>
                <a:latin typeface="Calibri" pitchFamily="34" charset="0"/>
                <a:ea typeface="SamsungOne 500" pitchFamily="34" charset="0"/>
                <a:cs typeface="Calibri" pitchFamily="34" charset="0"/>
              </a:rPr>
              <a:t>VVDD</a:t>
            </a:r>
            <a:endParaRPr lang="ko-KR" altLang="en-US" sz="900" dirty="0">
              <a:solidFill>
                <a:schemeClr val="accent5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6710019" y="3893538"/>
            <a:ext cx="22797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Vref ( &gt; minimum voltage for data retention)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54" name="직선 화살표 연결선 253"/>
          <p:cNvCxnSpPr/>
          <p:nvPr/>
        </p:nvCxnSpPr>
        <p:spPr>
          <a:xfrm>
            <a:off x="3385503" y="4200303"/>
            <a:ext cx="216000" cy="0"/>
          </a:xfrm>
          <a:prstGeom prst="straightConnector1">
            <a:avLst/>
          </a:prstGeom>
          <a:ln w="158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직사각형 254"/>
          <p:cNvSpPr/>
          <p:nvPr/>
        </p:nvSpPr>
        <p:spPr>
          <a:xfrm>
            <a:off x="5749941" y="3849668"/>
            <a:ext cx="828000" cy="43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Monitoring</a:t>
            </a:r>
          </a:p>
          <a:p>
            <a:pPr algn="ctr"/>
            <a:r>
              <a:rPr lang="en-US" altLang="ko-KR" sz="1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circuit</a:t>
            </a:r>
            <a:endParaRPr lang="ko-KR" altLang="en-US" sz="1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555615" y="3860904"/>
            <a:ext cx="2407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Y</a:t>
            </a:r>
            <a:endParaRPr lang="ko-KR" altLang="en-US" sz="9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57" name="그룹 256"/>
          <p:cNvGrpSpPr>
            <a:grpSpLocks noChangeAspect="1"/>
          </p:cNvGrpSpPr>
          <p:nvPr/>
        </p:nvGrpSpPr>
        <p:grpSpPr>
          <a:xfrm>
            <a:off x="3792558" y="3251427"/>
            <a:ext cx="138234" cy="298080"/>
            <a:chOff x="3049452" y="1996201"/>
            <a:chExt cx="265838" cy="621000"/>
          </a:xfrm>
        </p:grpSpPr>
        <p:grpSp>
          <p:nvGrpSpPr>
            <p:cNvPr id="267" name="그룹 266"/>
            <p:cNvGrpSpPr>
              <a:grpSpLocks noChangeAspect="1"/>
            </p:cNvGrpSpPr>
            <p:nvPr/>
          </p:nvGrpSpPr>
          <p:grpSpPr>
            <a:xfrm>
              <a:off x="3126792" y="1996201"/>
              <a:ext cx="188498" cy="621000"/>
              <a:chOff x="3492557" y="1448808"/>
              <a:chExt cx="251331" cy="828000"/>
            </a:xfrm>
          </p:grpSpPr>
          <p:cxnSp>
            <p:nvCxnSpPr>
              <p:cNvPr id="269" name="직선 연결선 268"/>
              <p:cNvCxnSpPr/>
              <p:nvPr/>
            </p:nvCxnSpPr>
            <p:spPr>
              <a:xfrm>
                <a:off x="3492557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직선 연결선 269"/>
              <p:cNvCxnSpPr/>
              <p:nvPr/>
            </p:nvCxnSpPr>
            <p:spPr>
              <a:xfrm>
                <a:off x="3563888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직선 연결선 270"/>
              <p:cNvCxnSpPr/>
              <p:nvPr/>
            </p:nvCxnSpPr>
            <p:spPr>
              <a:xfrm>
                <a:off x="3563888" y="1700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직선 연결선 271"/>
              <p:cNvCxnSpPr/>
              <p:nvPr/>
            </p:nvCxnSpPr>
            <p:spPr>
              <a:xfrm>
                <a:off x="3563888" y="2024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직선 연결선 272"/>
              <p:cNvCxnSpPr/>
              <p:nvPr/>
            </p:nvCxnSpPr>
            <p:spPr>
              <a:xfrm>
                <a:off x="3743888" y="1448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직선 연결선 273"/>
              <p:cNvCxnSpPr/>
              <p:nvPr/>
            </p:nvCxnSpPr>
            <p:spPr>
              <a:xfrm>
                <a:off x="3743888" y="2024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8" name="타원 267"/>
            <p:cNvSpPr/>
            <p:nvPr/>
          </p:nvSpPr>
          <p:spPr>
            <a:xfrm>
              <a:off x="3049452" y="2267980"/>
              <a:ext cx="69232" cy="75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258" name="그룹 257"/>
          <p:cNvGrpSpPr>
            <a:grpSpLocks noChangeAspect="1"/>
          </p:cNvGrpSpPr>
          <p:nvPr/>
        </p:nvGrpSpPr>
        <p:grpSpPr>
          <a:xfrm>
            <a:off x="3614348" y="3251427"/>
            <a:ext cx="138234" cy="298080"/>
            <a:chOff x="3049452" y="1996201"/>
            <a:chExt cx="265838" cy="621000"/>
          </a:xfrm>
        </p:grpSpPr>
        <p:grpSp>
          <p:nvGrpSpPr>
            <p:cNvPr id="259" name="그룹 258"/>
            <p:cNvGrpSpPr>
              <a:grpSpLocks noChangeAspect="1"/>
            </p:cNvGrpSpPr>
            <p:nvPr/>
          </p:nvGrpSpPr>
          <p:grpSpPr>
            <a:xfrm>
              <a:off x="3126792" y="1996201"/>
              <a:ext cx="188498" cy="621000"/>
              <a:chOff x="3492557" y="1448808"/>
              <a:chExt cx="251331" cy="828000"/>
            </a:xfrm>
          </p:grpSpPr>
          <p:cxnSp>
            <p:nvCxnSpPr>
              <p:cNvPr id="261" name="직선 연결선 260"/>
              <p:cNvCxnSpPr/>
              <p:nvPr/>
            </p:nvCxnSpPr>
            <p:spPr>
              <a:xfrm>
                <a:off x="3492557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직선 연결선 261"/>
              <p:cNvCxnSpPr/>
              <p:nvPr/>
            </p:nvCxnSpPr>
            <p:spPr>
              <a:xfrm>
                <a:off x="3563888" y="1700808"/>
                <a:ext cx="0" cy="324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직선 연결선 262"/>
              <p:cNvCxnSpPr/>
              <p:nvPr/>
            </p:nvCxnSpPr>
            <p:spPr>
              <a:xfrm>
                <a:off x="3563888" y="1700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직선 연결선 263"/>
              <p:cNvCxnSpPr/>
              <p:nvPr/>
            </p:nvCxnSpPr>
            <p:spPr>
              <a:xfrm>
                <a:off x="3563888" y="2024808"/>
                <a:ext cx="180000" cy="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직선 연결선 264"/>
              <p:cNvCxnSpPr/>
              <p:nvPr/>
            </p:nvCxnSpPr>
            <p:spPr>
              <a:xfrm>
                <a:off x="3743888" y="1448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직선 연결선 265"/>
              <p:cNvCxnSpPr/>
              <p:nvPr/>
            </p:nvCxnSpPr>
            <p:spPr>
              <a:xfrm>
                <a:off x="3743888" y="2024808"/>
                <a:ext cx="0" cy="252000"/>
              </a:xfrm>
              <a:prstGeom prst="line">
                <a:avLst/>
              </a:prstGeom>
              <a:ln w="158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0" name="타원 259"/>
            <p:cNvSpPr/>
            <p:nvPr/>
          </p:nvSpPr>
          <p:spPr>
            <a:xfrm>
              <a:off x="3049452" y="2267980"/>
              <a:ext cx="69232" cy="7500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2537875" y="4084737"/>
            <a:ext cx="8451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>
                <a:latin typeface="Calibri" pitchFamily="34" charset="0"/>
                <a:ea typeface="SamsungOne 500" pitchFamily="34" charset="0"/>
                <a:cs typeface="Calibri" pitchFamily="34" charset="0"/>
              </a:rPr>
              <a:t>AMPG control</a:t>
            </a:r>
            <a:endParaRPr lang="ko-KR" altLang="en-US" sz="9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6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Wake-up time should be as small as possible to reduce “timing overhead of AMPG”</a:t>
            </a:r>
          </a:p>
          <a:p>
            <a:pPr lvl="1"/>
            <a:r>
              <a:rPr lang="en-US" altLang="ko-KR" dirty="0"/>
              <a:t>SLEEP signal is propagated in daisy chain fashion, and each signal drives multiple power switches</a:t>
            </a:r>
          </a:p>
          <a:p>
            <a:endParaRPr lang="en-US" altLang="ko-KR" sz="1000" dirty="0"/>
          </a:p>
          <a:p>
            <a:r>
              <a:rPr lang="en-US" altLang="ko-KR" sz="1600" dirty="0"/>
              <a:t>Wake-up noise of AMPG is smaller than that of normal power gating</a:t>
            </a:r>
          </a:p>
          <a:p>
            <a:pPr lvl="1"/>
            <a:r>
              <a:rPr lang="en-US" altLang="ko-KR" dirty="0"/>
              <a:t>The number of dedicated power switches is smaller than that of “PRE-group” power switches</a:t>
            </a:r>
          </a:p>
          <a:p>
            <a:pPr lvl="1"/>
            <a:r>
              <a:rPr lang="en-US" altLang="ko-KR" dirty="0"/>
              <a:t>VVDD is charged from minimum voltage for data-retention to VDD</a:t>
            </a:r>
          </a:p>
          <a:p>
            <a:pPr lvl="1"/>
            <a:endParaRPr lang="en-US" altLang="ko-KR" dirty="0"/>
          </a:p>
          <a:p>
            <a:pPr lvl="1"/>
            <a:endParaRPr lang="ko-KR" altLang="en-US" sz="1200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4ACD-091D-480A-B6B3-48771AB60583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Main Idea</a:t>
            </a:r>
            <a:endParaRPr lang="ko-KR" altLang="en-US" dirty="0"/>
          </a:p>
        </p:txBody>
      </p:sp>
      <p:grpSp>
        <p:nvGrpSpPr>
          <p:cNvPr id="639" name="그룹 638"/>
          <p:cNvGrpSpPr/>
          <p:nvPr/>
        </p:nvGrpSpPr>
        <p:grpSpPr>
          <a:xfrm>
            <a:off x="2368948" y="2172278"/>
            <a:ext cx="4003252" cy="2775736"/>
            <a:chOff x="1678732" y="1814185"/>
            <a:chExt cx="4003252" cy="2775736"/>
          </a:xfrm>
        </p:grpSpPr>
        <p:sp>
          <p:nvSpPr>
            <p:cNvPr id="640" name="직사각형 639"/>
            <p:cNvSpPr/>
            <p:nvPr/>
          </p:nvSpPr>
          <p:spPr bwMode="auto">
            <a:xfrm>
              <a:off x="2078384" y="2151700"/>
              <a:ext cx="3603600" cy="2176200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grpSp>
          <p:nvGrpSpPr>
            <p:cNvPr id="641" name="그룹 640"/>
            <p:cNvGrpSpPr/>
            <p:nvPr/>
          </p:nvGrpSpPr>
          <p:grpSpPr>
            <a:xfrm>
              <a:off x="2407413" y="2244435"/>
              <a:ext cx="46800" cy="1839481"/>
              <a:chOff x="1177468" y="2651254"/>
              <a:chExt cx="72000" cy="2829970"/>
            </a:xfrm>
          </p:grpSpPr>
          <p:sp>
            <p:nvSpPr>
              <p:cNvPr id="787" name="직사각형 786"/>
              <p:cNvSpPr/>
              <p:nvPr/>
            </p:nvSpPr>
            <p:spPr bwMode="auto">
              <a:xfrm>
                <a:off x="1177468" y="265125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8" name="직사각형 787"/>
              <p:cNvSpPr/>
              <p:nvPr/>
            </p:nvSpPr>
            <p:spPr bwMode="auto">
              <a:xfrm>
                <a:off x="1177468" y="279830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9" name="직사각형 788"/>
              <p:cNvSpPr/>
              <p:nvPr/>
            </p:nvSpPr>
            <p:spPr bwMode="auto">
              <a:xfrm>
                <a:off x="1177468" y="294535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0" name="직사각형 789"/>
              <p:cNvSpPr/>
              <p:nvPr/>
            </p:nvSpPr>
            <p:spPr bwMode="auto">
              <a:xfrm>
                <a:off x="1177468" y="309240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1" name="직사각형 790"/>
              <p:cNvSpPr/>
              <p:nvPr/>
            </p:nvSpPr>
            <p:spPr bwMode="auto">
              <a:xfrm>
                <a:off x="1177468" y="323945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2" name="직사각형 791"/>
              <p:cNvSpPr/>
              <p:nvPr/>
            </p:nvSpPr>
            <p:spPr bwMode="auto">
              <a:xfrm>
                <a:off x="1177468" y="338650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3" name="직사각형 792"/>
              <p:cNvSpPr/>
              <p:nvPr/>
            </p:nvSpPr>
            <p:spPr bwMode="auto">
              <a:xfrm>
                <a:off x="1177468" y="353356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4" name="직사각형 793"/>
              <p:cNvSpPr/>
              <p:nvPr/>
            </p:nvSpPr>
            <p:spPr bwMode="auto">
              <a:xfrm>
                <a:off x="1177468" y="368061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5" name="직사각형 794"/>
              <p:cNvSpPr/>
              <p:nvPr/>
            </p:nvSpPr>
            <p:spPr bwMode="auto">
              <a:xfrm>
                <a:off x="1177468" y="382766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6" name="직사각형 795"/>
              <p:cNvSpPr/>
              <p:nvPr/>
            </p:nvSpPr>
            <p:spPr bwMode="auto">
              <a:xfrm>
                <a:off x="1177468" y="3974713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7" name="직사각형 796"/>
              <p:cNvSpPr/>
              <p:nvPr/>
            </p:nvSpPr>
            <p:spPr bwMode="auto">
              <a:xfrm>
                <a:off x="1177468" y="412176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8" name="직사각형 797"/>
              <p:cNvSpPr/>
              <p:nvPr/>
            </p:nvSpPr>
            <p:spPr bwMode="auto">
              <a:xfrm>
                <a:off x="1177468" y="426881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99" name="직사각형 798"/>
              <p:cNvSpPr/>
              <p:nvPr/>
            </p:nvSpPr>
            <p:spPr bwMode="auto">
              <a:xfrm>
                <a:off x="1177468" y="441586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0" name="직사각형 799"/>
              <p:cNvSpPr/>
              <p:nvPr/>
            </p:nvSpPr>
            <p:spPr bwMode="auto">
              <a:xfrm>
                <a:off x="1177468" y="456291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1" name="직사각형 800"/>
              <p:cNvSpPr/>
              <p:nvPr/>
            </p:nvSpPr>
            <p:spPr bwMode="auto">
              <a:xfrm>
                <a:off x="1177468" y="470996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2" name="직사각형 801"/>
              <p:cNvSpPr/>
              <p:nvPr/>
            </p:nvSpPr>
            <p:spPr bwMode="auto">
              <a:xfrm>
                <a:off x="1177468" y="485701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3" name="직사각형 802"/>
              <p:cNvSpPr/>
              <p:nvPr/>
            </p:nvSpPr>
            <p:spPr bwMode="auto">
              <a:xfrm>
                <a:off x="1177468" y="500407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4" name="직사각형 803"/>
              <p:cNvSpPr/>
              <p:nvPr/>
            </p:nvSpPr>
            <p:spPr bwMode="auto">
              <a:xfrm>
                <a:off x="1177468" y="515112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5" name="직사각형 804"/>
              <p:cNvSpPr/>
              <p:nvPr/>
            </p:nvSpPr>
            <p:spPr bwMode="auto">
              <a:xfrm>
                <a:off x="1177468" y="529817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806" name="직사각형 805"/>
              <p:cNvSpPr/>
              <p:nvPr/>
            </p:nvSpPr>
            <p:spPr bwMode="auto">
              <a:xfrm>
                <a:off x="1177468" y="544522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</p:grpSp>
        <p:grpSp>
          <p:nvGrpSpPr>
            <p:cNvPr id="642" name="그룹 641"/>
            <p:cNvGrpSpPr/>
            <p:nvPr/>
          </p:nvGrpSpPr>
          <p:grpSpPr>
            <a:xfrm>
              <a:off x="3132892" y="2296595"/>
              <a:ext cx="46800" cy="1743898"/>
              <a:chOff x="1177468" y="2798305"/>
              <a:chExt cx="72000" cy="2682919"/>
            </a:xfrm>
          </p:grpSpPr>
          <p:sp>
            <p:nvSpPr>
              <p:cNvPr id="768" name="직사각형 767"/>
              <p:cNvSpPr/>
              <p:nvPr/>
            </p:nvSpPr>
            <p:spPr bwMode="auto">
              <a:xfrm>
                <a:off x="1177468" y="279830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9" name="직사각형 768"/>
              <p:cNvSpPr/>
              <p:nvPr/>
            </p:nvSpPr>
            <p:spPr bwMode="auto">
              <a:xfrm>
                <a:off x="1177468" y="294535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0" name="직사각형 769"/>
              <p:cNvSpPr/>
              <p:nvPr/>
            </p:nvSpPr>
            <p:spPr bwMode="auto">
              <a:xfrm>
                <a:off x="1177468" y="309240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1" name="직사각형 770"/>
              <p:cNvSpPr/>
              <p:nvPr/>
            </p:nvSpPr>
            <p:spPr bwMode="auto">
              <a:xfrm>
                <a:off x="1177468" y="323945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2" name="직사각형 771"/>
              <p:cNvSpPr/>
              <p:nvPr/>
            </p:nvSpPr>
            <p:spPr bwMode="auto">
              <a:xfrm>
                <a:off x="1177468" y="338650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3" name="직사각형 772"/>
              <p:cNvSpPr/>
              <p:nvPr/>
            </p:nvSpPr>
            <p:spPr bwMode="auto">
              <a:xfrm>
                <a:off x="1177468" y="353356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4" name="직사각형 773"/>
              <p:cNvSpPr/>
              <p:nvPr/>
            </p:nvSpPr>
            <p:spPr bwMode="auto">
              <a:xfrm>
                <a:off x="1177468" y="368061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5" name="직사각형 774"/>
              <p:cNvSpPr/>
              <p:nvPr/>
            </p:nvSpPr>
            <p:spPr bwMode="auto">
              <a:xfrm>
                <a:off x="1177468" y="382766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6" name="직사각형 775"/>
              <p:cNvSpPr/>
              <p:nvPr/>
            </p:nvSpPr>
            <p:spPr bwMode="auto">
              <a:xfrm>
                <a:off x="1177468" y="3974713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7" name="직사각형 776"/>
              <p:cNvSpPr/>
              <p:nvPr/>
            </p:nvSpPr>
            <p:spPr bwMode="auto">
              <a:xfrm>
                <a:off x="1177468" y="412176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8" name="직사각형 777"/>
              <p:cNvSpPr/>
              <p:nvPr/>
            </p:nvSpPr>
            <p:spPr bwMode="auto">
              <a:xfrm>
                <a:off x="1177468" y="426881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79" name="직사각형 778"/>
              <p:cNvSpPr/>
              <p:nvPr/>
            </p:nvSpPr>
            <p:spPr bwMode="auto">
              <a:xfrm>
                <a:off x="1177468" y="441586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0" name="직사각형 779"/>
              <p:cNvSpPr/>
              <p:nvPr/>
            </p:nvSpPr>
            <p:spPr bwMode="auto">
              <a:xfrm>
                <a:off x="1177468" y="456291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1" name="직사각형 780"/>
              <p:cNvSpPr/>
              <p:nvPr/>
            </p:nvSpPr>
            <p:spPr bwMode="auto">
              <a:xfrm>
                <a:off x="1177468" y="470996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2" name="직사각형 781"/>
              <p:cNvSpPr/>
              <p:nvPr/>
            </p:nvSpPr>
            <p:spPr bwMode="auto">
              <a:xfrm>
                <a:off x="1177468" y="485701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3" name="직사각형 782"/>
              <p:cNvSpPr/>
              <p:nvPr/>
            </p:nvSpPr>
            <p:spPr bwMode="auto">
              <a:xfrm>
                <a:off x="1177468" y="500407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4" name="직사각형 783"/>
              <p:cNvSpPr/>
              <p:nvPr/>
            </p:nvSpPr>
            <p:spPr bwMode="auto">
              <a:xfrm>
                <a:off x="1177468" y="515112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5" name="직사각형 784"/>
              <p:cNvSpPr/>
              <p:nvPr/>
            </p:nvSpPr>
            <p:spPr bwMode="auto">
              <a:xfrm>
                <a:off x="1177468" y="529817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86" name="직사각형 785"/>
              <p:cNvSpPr/>
              <p:nvPr/>
            </p:nvSpPr>
            <p:spPr bwMode="auto">
              <a:xfrm>
                <a:off x="1177468" y="544522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</p:grpSp>
        <p:grpSp>
          <p:nvGrpSpPr>
            <p:cNvPr id="643" name="그룹 642"/>
            <p:cNvGrpSpPr/>
            <p:nvPr/>
          </p:nvGrpSpPr>
          <p:grpSpPr>
            <a:xfrm>
              <a:off x="3858371" y="2244435"/>
              <a:ext cx="46800" cy="1839481"/>
              <a:chOff x="1177468" y="2651254"/>
              <a:chExt cx="72000" cy="2829970"/>
            </a:xfrm>
          </p:grpSpPr>
          <p:sp>
            <p:nvSpPr>
              <p:cNvPr id="748" name="직사각형 747"/>
              <p:cNvSpPr/>
              <p:nvPr/>
            </p:nvSpPr>
            <p:spPr bwMode="auto">
              <a:xfrm>
                <a:off x="1177468" y="265125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9" name="직사각형 748"/>
              <p:cNvSpPr/>
              <p:nvPr/>
            </p:nvSpPr>
            <p:spPr bwMode="auto">
              <a:xfrm>
                <a:off x="1177468" y="279830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0" name="직사각형 749"/>
              <p:cNvSpPr/>
              <p:nvPr/>
            </p:nvSpPr>
            <p:spPr bwMode="auto">
              <a:xfrm>
                <a:off x="1177468" y="294535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1" name="직사각형 750"/>
              <p:cNvSpPr/>
              <p:nvPr/>
            </p:nvSpPr>
            <p:spPr bwMode="auto">
              <a:xfrm>
                <a:off x="1177468" y="309240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2" name="직사각형 751"/>
              <p:cNvSpPr/>
              <p:nvPr/>
            </p:nvSpPr>
            <p:spPr bwMode="auto">
              <a:xfrm>
                <a:off x="1177468" y="323945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3" name="직사각형 752"/>
              <p:cNvSpPr/>
              <p:nvPr/>
            </p:nvSpPr>
            <p:spPr bwMode="auto">
              <a:xfrm>
                <a:off x="1177468" y="338650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4" name="직사각형 753"/>
              <p:cNvSpPr/>
              <p:nvPr/>
            </p:nvSpPr>
            <p:spPr bwMode="auto">
              <a:xfrm>
                <a:off x="1177468" y="353356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5" name="직사각형 754"/>
              <p:cNvSpPr/>
              <p:nvPr/>
            </p:nvSpPr>
            <p:spPr bwMode="auto">
              <a:xfrm>
                <a:off x="1177468" y="368061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6" name="직사각형 755"/>
              <p:cNvSpPr/>
              <p:nvPr/>
            </p:nvSpPr>
            <p:spPr bwMode="auto">
              <a:xfrm>
                <a:off x="1177468" y="382766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7" name="직사각형 756"/>
              <p:cNvSpPr/>
              <p:nvPr/>
            </p:nvSpPr>
            <p:spPr bwMode="auto">
              <a:xfrm>
                <a:off x="1177468" y="3974713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8" name="직사각형 757"/>
              <p:cNvSpPr/>
              <p:nvPr/>
            </p:nvSpPr>
            <p:spPr bwMode="auto">
              <a:xfrm>
                <a:off x="1177468" y="412176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59" name="직사각형 758"/>
              <p:cNvSpPr/>
              <p:nvPr/>
            </p:nvSpPr>
            <p:spPr bwMode="auto">
              <a:xfrm>
                <a:off x="1177468" y="426881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0" name="직사각형 759"/>
              <p:cNvSpPr/>
              <p:nvPr/>
            </p:nvSpPr>
            <p:spPr bwMode="auto">
              <a:xfrm>
                <a:off x="1177468" y="441586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1" name="직사각형 760"/>
              <p:cNvSpPr/>
              <p:nvPr/>
            </p:nvSpPr>
            <p:spPr bwMode="auto">
              <a:xfrm>
                <a:off x="1177468" y="456291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2" name="직사각형 761"/>
              <p:cNvSpPr/>
              <p:nvPr/>
            </p:nvSpPr>
            <p:spPr bwMode="auto">
              <a:xfrm>
                <a:off x="1177468" y="470996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3" name="직사각형 762"/>
              <p:cNvSpPr/>
              <p:nvPr/>
            </p:nvSpPr>
            <p:spPr bwMode="auto">
              <a:xfrm>
                <a:off x="1177468" y="485701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4" name="직사각형 763"/>
              <p:cNvSpPr/>
              <p:nvPr/>
            </p:nvSpPr>
            <p:spPr bwMode="auto">
              <a:xfrm>
                <a:off x="1177468" y="500407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5" name="직사각형 764"/>
              <p:cNvSpPr/>
              <p:nvPr/>
            </p:nvSpPr>
            <p:spPr bwMode="auto">
              <a:xfrm>
                <a:off x="1177468" y="515112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6" name="직사각형 765"/>
              <p:cNvSpPr/>
              <p:nvPr/>
            </p:nvSpPr>
            <p:spPr bwMode="auto">
              <a:xfrm>
                <a:off x="1177468" y="529817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67" name="직사각형 766"/>
              <p:cNvSpPr/>
              <p:nvPr/>
            </p:nvSpPr>
            <p:spPr bwMode="auto">
              <a:xfrm>
                <a:off x="1177468" y="544522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</p:grpSp>
        <p:grpSp>
          <p:nvGrpSpPr>
            <p:cNvPr id="644" name="그룹 643"/>
            <p:cNvGrpSpPr/>
            <p:nvPr/>
          </p:nvGrpSpPr>
          <p:grpSpPr>
            <a:xfrm>
              <a:off x="4583851" y="2296595"/>
              <a:ext cx="46800" cy="1743898"/>
              <a:chOff x="1177468" y="2798305"/>
              <a:chExt cx="72000" cy="2682919"/>
            </a:xfrm>
          </p:grpSpPr>
          <p:sp>
            <p:nvSpPr>
              <p:cNvPr id="729" name="직사각형 728"/>
              <p:cNvSpPr/>
              <p:nvPr/>
            </p:nvSpPr>
            <p:spPr bwMode="auto">
              <a:xfrm>
                <a:off x="1177468" y="279830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0" name="직사각형 729"/>
              <p:cNvSpPr/>
              <p:nvPr/>
            </p:nvSpPr>
            <p:spPr bwMode="auto">
              <a:xfrm>
                <a:off x="1177468" y="294535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1" name="직사각형 730"/>
              <p:cNvSpPr/>
              <p:nvPr/>
            </p:nvSpPr>
            <p:spPr bwMode="auto">
              <a:xfrm>
                <a:off x="1177468" y="309240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2" name="직사각형 731"/>
              <p:cNvSpPr/>
              <p:nvPr/>
            </p:nvSpPr>
            <p:spPr bwMode="auto">
              <a:xfrm>
                <a:off x="1177468" y="323945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3" name="직사각형 732"/>
              <p:cNvSpPr/>
              <p:nvPr/>
            </p:nvSpPr>
            <p:spPr bwMode="auto">
              <a:xfrm>
                <a:off x="1177468" y="338650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4" name="직사각형 733"/>
              <p:cNvSpPr/>
              <p:nvPr/>
            </p:nvSpPr>
            <p:spPr bwMode="auto">
              <a:xfrm>
                <a:off x="1177468" y="353356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5" name="직사각형 734"/>
              <p:cNvSpPr/>
              <p:nvPr/>
            </p:nvSpPr>
            <p:spPr bwMode="auto">
              <a:xfrm>
                <a:off x="1177468" y="368061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6" name="직사각형 735"/>
              <p:cNvSpPr/>
              <p:nvPr/>
            </p:nvSpPr>
            <p:spPr bwMode="auto">
              <a:xfrm>
                <a:off x="1177468" y="382766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7" name="직사각형 736"/>
              <p:cNvSpPr/>
              <p:nvPr/>
            </p:nvSpPr>
            <p:spPr bwMode="auto">
              <a:xfrm>
                <a:off x="1177468" y="3974713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8" name="직사각형 737"/>
              <p:cNvSpPr/>
              <p:nvPr/>
            </p:nvSpPr>
            <p:spPr bwMode="auto">
              <a:xfrm>
                <a:off x="1177468" y="412176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39" name="직사각형 738"/>
              <p:cNvSpPr/>
              <p:nvPr/>
            </p:nvSpPr>
            <p:spPr bwMode="auto">
              <a:xfrm>
                <a:off x="1177468" y="426881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0" name="직사각형 739"/>
              <p:cNvSpPr/>
              <p:nvPr/>
            </p:nvSpPr>
            <p:spPr bwMode="auto">
              <a:xfrm>
                <a:off x="1177468" y="441586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1" name="직사각형 740"/>
              <p:cNvSpPr/>
              <p:nvPr/>
            </p:nvSpPr>
            <p:spPr bwMode="auto">
              <a:xfrm>
                <a:off x="1177468" y="456291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2" name="직사각형 741"/>
              <p:cNvSpPr/>
              <p:nvPr/>
            </p:nvSpPr>
            <p:spPr bwMode="auto">
              <a:xfrm>
                <a:off x="1177468" y="470996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3" name="직사각형 742"/>
              <p:cNvSpPr/>
              <p:nvPr/>
            </p:nvSpPr>
            <p:spPr bwMode="auto">
              <a:xfrm>
                <a:off x="1177468" y="485701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4" name="직사각형 743"/>
              <p:cNvSpPr/>
              <p:nvPr/>
            </p:nvSpPr>
            <p:spPr bwMode="auto">
              <a:xfrm>
                <a:off x="1177468" y="500407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5" name="직사각형 744"/>
              <p:cNvSpPr/>
              <p:nvPr/>
            </p:nvSpPr>
            <p:spPr bwMode="auto">
              <a:xfrm>
                <a:off x="1177468" y="515112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6" name="직사각형 745"/>
              <p:cNvSpPr/>
              <p:nvPr/>
            </p:nvSpPr>
            <p:spPr bwMode="auto">
              <a:xfrm>
                <a:off x="1177468" y="529817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47" name="직사각형 746"/>
              <p:cNvSpPr/>
              <p:nvPr/>
            </p:nvSpPr>
            <p:spPr bwMode="auto">
              <a:xfrm>
                <a:off x="1177468" y="544522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</p:grpSp>
        <p:grpSp>
          <p:nvGrpSpPr>
            <p:cNvPr id="645" name="그룹 644"/>
            <p:cNvGrpSpPr/>
            <p:nvPr/>
          </p:nvGrpSpPr>
          <p:grpSpPr>
            <a:xfrm>
              <a:off x="5309330" y="2244435"/>
              <a:ext cx="46800" cy="1839481"/>
              <a:chOff x="1177468" y="2651254"/>
              <a:chExt cx="72000" cy="2829970"/>
            </a:xfrm>
          </p:grpSpPr>
          <p:sp>
            <p:nvSpPr>
              <p:cNvPr id="709" name="직사각형 708"/>
              <p:cNvSpPr/>
              <p:nvPr/>
            </p:nvSpPr>
            <p:spPr bwMode="auto">
              <a:xfrm>
                <a:off x="1177468" y="265125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0" name="직사각형 709"/>
              <p:cNvSpPr/>
              <p:nvPr/>
            </p:nvSpPr>
            <p:spPr bwMode="auto">
              <a:xfrm>
                <a:off x="1177468" y="279830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1" name="직사각형 710"/>
              <p:cNvSpPr/>
              <p:nvPr/>
            </p:nvSpPr>
            <p:spPr bwMode="auto">
              <a:xfrm>
                <a:off x="1177468" y="294535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2" name="직사각형 711"/>
              <p:cNvSpPr/>
              <p:nvPr/>
            </p:nvSpPr>
            <p:spPr bwMode="auto">
              <a:xfrm>
                <a:off x="1177468" y="309240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3" name="직사각형 712"/>
              <p:cNvSpPr/>
              <p:nvPr/>
            </p:nvSpPr>
            <p:spPr bwMode="auto">
              <a:xfrm>
                <a:off x="1177468" y="323945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4" name="직사각형 713"/>
              <p:cNvSpPr/>
              <p:nvPr/>
            </p:nvSpPr>
            <p:spPr bwMode="auto">
              <a:xfrm>
                <a:off x="1177468" y="338650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5" name="직사각형 714"/>
              <p:cNvSpPr/>
              <p:nvPr/>
            </p:nvSpPr>
            <p:spPr bwMode="auto">
              <a:xfrm>
                <a:off x="1177468" y="353356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6" name="직사각형 715"/>
              <p:cNvSpPr/>
              <p:nvPr/>
            </p:nvSpPr>
            <p:spPr bwMode="auto">
              <a:xfrm>
                <a:off x="1177468" y="368061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7" name="직사각형 716"/>
              <p:cNvSpPr/>
              <p:nvPr/>
            </p:nvSpPr>
            <p:spPr bwMode="auto">
              <a:xfrm>
                <a:off x="1177468" y="382766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8" name="직사각형 717"/>
              <p:cNvSpPr/>
              <p:nvPr/>
            </p:nvSpPr>
            <p:spPr bwMode="auto">
              <a:xfrm>
                <a:off x="1177468" y="3974713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19" name="직사각형 718"/>
              <p:cNvSpPr/>
              <p:nvPr/>
            </p:nvSpPr>
            <p:spPr bwMode="auto">
              <a:xfrm>
                <a:off x="1177468" y="412176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0" name="직사각형 719"/>
              <p:cNvSpPr/>
              <p:nvPr/>
            </p:nvSpPr>
            <p:spPr bwMode="auto">
              <a:xfrm>
                <a:off x="1177468" y="4268815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1" name="직사각형 720"/>
              <p:cNvSpPr/>
              <p:nvPr/>
            </p:nvSpPr>
            <p:spPr bwMode="auto">
              <a:xfrm>
                <a:off x="1177468" y="4415866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2" name="직사각형 721"/>
              <p:cNvSpPr/>
              <p:nvPr/>
            </p:nvSpPr>
            <p:spPr bwMode="auto">
              <a:xfrm>
                <a:off x="1177468" y="4562917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3" name="직사각형 722"/>
              <p:cNvSpPr/>
              <p:nvPr/>
            </p:nvSpPr>
            <p:spPr bwMode="auto">
              <a:xfrm>
                <a:off x="1177468" y="4709968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4" name="직사각형 723"/>
              <p:cNvSpPr/>
              <p:nvPr/>
            </p:nvSpPr>
            <p:spPr bwMode="auto">
              <a:xfrm>
                <a:off x="1177468" y="4857019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5" name="직사각형 724"/>
              <p:cNvSpPr/>
              <p:nvPr/>
            </p:nvSpPr>
            <p:spPr bwMode="auto">
              <a:xfrm>
                <a:off x="1177468" y="5004070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6" name="직사각형 725"/>
              <p:cNvSpPr/>
              <p:nvPr/>
            </p:nvSpPr>
            <p:spPr bwMode="auto">
              <a:xfrm>
                <a:off x="1177468" y="5151121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7" name="직사각형 726"/>
              <p:cNvSpPr/>
              <p:nvPr/>
            </p:nvSpPr>
            <p:spPr bwMode="auto">
              <a:xfrm>
                <a:off x="1177468" y="5298172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  <p:sp>
            <p:nvSpPr>
              <p:cNvPr id="728" name="직사각형 727"/>
              <p:cNvSpPr/>
              <p:nvPr/>
            </p:nvSpPr>
            <p:spPr bwMode="auto">
              <a:xfrm>
                <a:off x="1177468" y="5445224"/>
                <a:ext cx="72000" cy="36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36000" tIns="36000" rIns="36000" bIns="3600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latinLnBrk="0" hangingPunct="0"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20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endParaRPr>
              </a:p>
            </p:txBody>
          </p:sp>
        </p:grpSp>
        <p:sp>
          <p:nvSpPr>
            <p:cNvPr id="646" name="TextBox 645"/>
            <p:cNvSpPr txBox="1"/>
            <p:nvPr/>
          </p:nvSpPr>
          <p:spPr>
            <a:xfrm>
              <a:off x="2222302" y="1814344"/>
              <a:ext cx="41229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SCPRE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647" name="직선 연결선 646"/>
            <p:cNvCxnSpPr/>
            <p:nvPr/>
          </p:nvCxnSpPr>
          <p:spPr>
            <a:xfrm>
              <a:off x="2429040" y="1960095"/>
              <a:ext cx="0" cy="278148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직선 연결선 647"/>
            <p:cNvCxnSpPr>
              <a:endCxn id="792" idx="2"/>
            </p:cNvCxnSpPr>
            <p:nvPr/>
          </p:nvCxnSpPr>
          <p:spPr>
            <a:xfrm>
              <a:off x="2430813" y="2267835"/>
              <a:ext cx="0" cy="477916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직선 연결선 648"/>
            <p:cNvCxnSpPr/>
            <p:nvPr/>
          </p:nvCxnSpPr>
          <p:spPr>
            <a:xfrm flipV="1">
              <a:off x="2454213" y="2732122"/>
              <a:ext cx="84966" cy="0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직선 연결선 649"/>
            <p:cNvCxnSpPr/>
            <p:nvPr/>
          </p:nvCxnSpPr>
          <p:spPr>
            <a:xfrm flipV="1">
              <a:off x="2539179" y="2066122"/>
              <a:ext cx="0" cy="666000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1" name="TextBox 650"/>
            <p:cNvSpPr txBox="1"/>
            <p:nvPr/>
          </p:nvSpPr>
          <p:spPr>
            <a:xfrm>
              <a:off x="2354895" y="1930598"/>
              <a:ext cx="60305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SCPRE_ACK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2" name="TextBox 651"/>
            <p:cNvSpPr txBox="1"/>
            <p:nvPr/>
          </p:nvSpPr>
          <p:spPr>
            <a:xfrm>
              <a:off x="1678732" y="2728443"/>
              <a:ext cx="40267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SCALL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653" name="직선 연결선 652"/>
            <p:cNvCxnSpPr/>
            <p:nvPr/>
          </p:nvCxnSpPr>
          <p:spPr>
            <a:xfrm>
              <a:off x="2031178" y="2829634"/>
              <a:ext cx="372520" cy="0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직선 연결선 653"/>
            <p:cNvCxnSpPr/>
            <p:nvPr/>
          </p:nvCxnSpPr>
          <p:spPr>
            <a:xfrm>
              <a:off x="2429040" y="2828634"/>
              <a:ext cx="0" cy="1287000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직선 연결선 654"/>
            <p:cNvCxnSpPr/>
            <p:nvPr/>
          </p:nvCxnSpPr>
          <p:spPr>
            <a:xfrm>
              <a:off x="2429040" y="4115634"/>
              <a:ext cx="2900838" cy="0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직선 연결선 655"/>
            <p:cNvCxnSpPr/>
            <p:nvPr/>
          </p:nvCxnSpPr>
          <p:spPr>
            <a:xfrm flipH="1">
              <a:off x="3154503" y="2311160"/>
              <a:ext cx="1789" cy="1804474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직선 연결선 656"/>
            <p:cNvCxnSpPr>
              <a:stCxn id="748" idx="2"/>
            </p:cNvCxnSpPr>
            <p:nvPr/>
          </p:nvCxnSpPr>
          <p:spPr>
            <a:xfrm>
              <a:off x="3881771" y="2267835"/>
              <a:ext cx="0" cy="1926542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직선 연결선 657"/>
            <p:cNvCxnSpPr/>
            <p:nvPr/>
          </p:nvCxnSpPr>
          <p:spPr>
            <a:xfrm>
              <a:off x="4607246" y="2311160"/>
              <a:ext cx="0" cy="1804474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직선 연결선 658"/>
            <p:cNvCxnSpPr/>
            <p:nvPr/>
          </p:nvCxnSpPr>
          <p:spPr>
            <a:xfrm flipH="1">
              <a:off x="5329878" y="2259000"/>
              <a:ext cx="2852" cy="1856634"/>
            </a:xfrm>
            <a:prstGeom prst="line">
              <a:avLst/>
            </a:prstGeom>
            <a:ln w="6350"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0" name="TextBox 659"/>
            <p:cNvSpPr txBox="1"/>
            <p:nvPr/>
          </p:nvSpPr>
          <p:spPr>
            <a:xfrm>
              <a:off x="3584848" y="4389866"/>
              <a:ext cx="5934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anose="020F0502020204030204" pitchFamily="34" charset="0"/>
                  <a:cs typeface="Calibri" panose="020F0502020204030204" pitchFamily="34" charset="0"/>
                </a:rPr>
                <a:t>SCALL_ACK</a:t>
              </a:r>
              <a:endParaRPr lang="ko-KR" altLang="en-US" sz="7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61" name="직사각형 660"/>
            <p:cNvSpPr/>
            <p:nvPr/>
          </p:nvSpPr>
          <p:spPr bwMode="auto">
            <a:xfrm>
              <a:off x="3645963" y="3875372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62" name="직사각형 661"/>
            <p:cNvSpPr/>
            <p:nvPr/>
          </p:nvSpPr>
          <p:spPr bwMode="auto">
            <a:xfrm>
              <a:off x="2674261" y="2502627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63" name="직사각형 662"/>
            <p:cNvSpPr/>
            <p:nvPr/>
          </p:nvSpPr>
          <p:spPr bwMode="auto">
            <a:xfrm>
              <a:off x="4324638" y="3876475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64" name="직사각형 663"/>
            <p:cNvSpPr/>
            <p:nvPr/>
          </p:nvSpPr>
          <p:spPr bwMode="auto">
            <a:xfrm>
              <a:off x="3060898" y="3875372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65" name="직사각형 664"/>
            <p:cNvSpPr/>
            <p:nvPr/>
          </p:nvSpPr>
          <p:spPr bwMode="auto">
            <a:xfrm>
              <a:off x="5026716" y="3085165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66" name="직사각형 665"/>
            <p:cNvSpPr/>
            <p:nvPr/>
          </p:nvSpPr>
          <p:spPr bwMode="auto">
            <a:xfrm>
              <a:off x="5026716" y="2617113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cxnSp>
          <p:nvCxnSpPr>
            <p:cNvPr id="667" name="직선 연결선 666"/>
            <p:cNvCxnSpPr>
              <a:stCxn id="662" idx="2"/>
              <a:endCxn id="671" idx="0"/>
            </p:cNvCxnSpPr>
            <p:nvPr/>
          </p:nvCxnSpPr>
          <p:spPr>
            <a:xfrm>
              <a:off x="2697661" y="2526027"/>
              <a:ext cx="0" cy="863368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직선 연결선 667"/>
            <p:cNvCxnSpPr>
              <a:stCxn id="680" idx="3"/>
              <a:endCxn id="663" idx="1"/>
            </p:cNvCxnSpPr>
            <p:nvPr/>
          </p:nvCxnSpPr>
          <p:spPr>
            <a:xfrm>
              <a:off x="3008784" y="3888175"/>
              <a:ext cx="1315854" cy="0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직선 연결선 668"/>
            <p:cNvCxnSpPr>
              <a:stCxn id="666" idx="2"/>
            </p:cNvCxnSpPr>
            <p:nvPr/>
          </p:nvCxnSpPr>
          <p:spPr>
            <a:xfrm flipH="1">
              <a:off x="5049444" y="2640513"/>
              <a:ext cx="672" cy="1031330"/>
            </a:xfrm>
            <a:prstGeom prst="line">
              <a:avLst/>
            </a:prstGeom>
            <a:ln w="6350">
              <a:solidFill>
                <a:srgbClr val="FF0000"/>
              </a:solidFill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0" name="직사각형 669"/>
            <p:cNvSpPr/>
            <p:nvPr/>
          </p:nvSpPr>
          <p:spPr bwMode="auto">
            <a:xfrm>
              <a:off x="2674261" y="2946012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71" name="직사각형 670"/>
            <p:cNvSpPr/>
            <p:nvPr/>
          </p:nvSpPr>
          <p:spPr bwMode="auto">
            <a:xfrm>
              <a:off x="2674261" y="3389396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72" name="직사각형 671"/>
            <p:cNvSpPr/>
            <p:nvPr/>
          </p:nvSpPr>
          <p:spPr bwMode="auto">
            <a:xfrm>
              <a:off x="2554741" y="2306262"/>
              <a:ext cx="28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500" dirty="0">
                  <a:solidFill>
                    <a:srgbClr val="000000"/>
                  </a:solidFill>
                  <a:latin typeface="Calibri" pitchFamily="34" charset="0"/>
                  <a:ea typeface="맑은 고딕" pitchFamily="50" charset="-127"/>
                  <a:cs typeface="Calibri" pitchFamily="34" charset="0"/>
                </a:rPr>
                <a:t>monitor</a:t>
              </a:r>
              <a:endParaRPr lang="ko-KR" altLang="en-US" sz="5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cxnSp>
          <p:nvCxnSpPr>
            <p:cNvPr id="673" name="직선 연결선 672"/>
            <p:cNvCxnSpPr/>
            <p:nvPr/>
          </p:nvCxnSpPr>
          <p:spPr>
            <a:xfrm>
              <a:off x="2698141" y="2408319"/>
              <a:ext cx="0" cy="93600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4" name="직사각형 673"/>
            <p:cNvSpPr/>
            <p:nvPr/>
          </p:nvSpPr>
          <p:spPr bwMode="auto">
            <a:xfrm>
              <a:off x="4649174" y="2355224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75" name="직사각형 674"/>
            <p:cNvSpPr/>
            <p:nvPr/>
          </p:nvSpPr>
          <p:spPr bwMode="auto">
            <a:xfrm>
              <a:off x="3271962" y="2355224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cxnSp>
          <p:nvCxnSpPr>
            <p:cNvPr id="676" name="직선 연결선 675"/>
            <p:cNvCxnSpPr>
              <a:endCxn id="707" idx="1"/>
            </p:cNvCxnSpPr>
            <p:nvPr/>
          </p:nvCxnSpPr>
          <p:spPr>
            <a:xfrm>
              <a:off x="3293935" y="2364975"/>
              <a:ext cx="1443041" cy="0"/>
            </a:xfrm>
            <a:prstGeom prst="line">
              <a:avLst/>
            </a:prstGeom>
            <a:ln w="6350">
              <a:solidFill>
                <a:srgbClr val="FF0000"/>
              </a:solidFill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직선 연결선 676"/>
            <p:cNvCxnSpPr/>
            <p:nvPr/>
          </p:nvCxnSpPr>
          <p:spPr>
            <a:xfrm>
              <a:off x="3295489" y="1964977"/>
              <a:ext cx="0" cy="397800"/>
            </a:xfrm>
            <a:prstGeom prst="line">
              <a:avLst/>
            </a:prstGeom>
            <a:ln w="6350">
              <a:solidFill>
                <a:srgbClr val="FF0000"/>
              </a:solidFill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8" name="TextBox 677"/>
            <p:cNvSpPr txBox="1"/>
            <p:nvPr/>
          </p:nvSpPr>
          <p:spPr>
            <a:xfrm>
              <a:off x="2994467" y="1814185"/>
              <a:ext cx="60625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AMPG_ACK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79" name="직사각형 678"/>
            <p:cNvSpPr/>
            <p:nvPr/>
          </p:nvSpPr>
          <p:spPr bwMode="auto">
            <a:xfrm>
              <a:off x="2554741" y="3840475"/>
              <a:ext cx="28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500" dirty="0">
                  <a:solidFill>
                    <a:srgbClr val="000000"/>
                  </a:solidFill>
                  <a:latin typeface="Calibri" pitchFamily="34" charset="0"/>
                  <a:ea typeface="맑은 고딕" pitchFamily="50" charset="-127"/>
                  <a:cs typeface="Calibri" pitchFamily="34" charset="0"/>
                </a:rPr>
                <a:t>monitor</a:t>
              </a:r>
              <a:endParaRPr lang="ko-KR" altLang="en-US" sz="5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sp>
          <p:nvSpPr>
            <p:cNvPr id="680" name="직사각형 679"/>
            <p:cNvSpPr/>
            <p:nvPr/>
          </p:nvSpPr>
          <p:spPr bwMode="auto">
            <a:xfrm>
              <a:off x="2936784" y="3852175"/>
              <a:ext cx="720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6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cxnSp>
          <p:nvCxnSpPr>
            <p:cNvPr id="681" name="직선 연결선 680"/>
            <p:cNvCxnSpPr>
              <a:stCxn id="679" idx="3"/>
              <a:endCxn id="680" idx="1"/>
            </p:cNvCxnSpPr>
            <p:nvPr/>
          </p:nvCxnSpPr>
          <p:spPr>
            <a:xfrm flipV="1">
              <a:off x="2842741" y="3888175"/>
              <a:ext cx="94043" cy="0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직선 연결선 681"/>
            <p:cNvCxnSpPr/>
            <p:nvPr/>
          </p:nvCxnSpPr>
          <p:spPr>
            <a:xfrm>
              <a:off x="2972447" y="3582599"/>
              <a:ext cx="0" cy="266726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직선 연결선 682"/>
            <p:cNvCxnSpPr/>
            <p:nvPr/>
          </p:nvCxnSpPr>
          <p:spPr>
            <a:xfrm>
              <a:off x="2697661" y="3582599"/>
              <a:ext cx="274786" cy="0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직선 연결선 683"/>
            <p:cNvCxnSpPr/>
            <p:nvPr/>
          </p:nvCxnSpPr>
          <p:spPr>
            <a:xfrm>
              <a:off x="2697661" y="3413351"/>
              <a:ext cx="480" cy="169248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5" name="직사각형 684"/>
            <p:cNvSpPr/>
            <p:nvPr/>
          </p:nvSpPr>
          <p:spPr bwMode="auto">
            <a:xfrm>
              <a:off x="4905412" y="3840475"/>
              <a:ext cx="28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500" dirty="0">
                  <a:solidFill>
                    <a:srgbClr val="000000"/>
                  </a:solidFill>
                  <a:latin typeface="Calibri" pitchFamily="34" charset="0"/>
                  <a:ea typeface="맑은 고딕" pitchFamily="50" charset="-127"/>
                  <a:cs typeface="Calibri" pitchFamily="34" charset="0"/>
                </a:rPr>
                <a:t>monitor</a:t>
              </a:r>
              <a:endParaRPr lang="ko-KR" altLang="en-US" sz="5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cxnSp>
          <p:nvCxnSpPr>
            <p:cNvPr id="686" name="직선 연결선 685"/>
            <p:cNvCxnSpPr>
              <a:endCxn id="706" idx="1"/>
            </p:cNvCxnSpPr>
            <p:nvPr/>
          </p:nvCxnSpPr>
          <p:spPr>
            <a:xfrm>
              <a:off x="4516616" y="3706942"/>
              <a:ext cx="501590" cy="0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7" name="직사각형 686"/>
            <p:cNvSpPr/>
            <p:nvPr/>
          </p:nvSpPr>
          <p:spPr bwMode="auto">
            <a:xfrm>
              <a:off x="5026716" y="3553217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cxnSp>
          <p:nvCxnSpPr>
            <p:cNvPr id="688" name="직선 연결선 687"/>
            <p:cNvCxnSpPr/>
            <p:nvPr/>
          </p:nvCxnSpPr>
          <p:spPr>
            <a:xfrm>
              <a:off x="5049444" y="3746009"/>
              <a:ext cx="0" cy="94466"/>
            </a:xfrm>
            <a:prstGeom prst="line">
              <a:avLst/>
            </a:prstGeom>
            <a:ln w="6350">
              <a:solidFill>
                <a:srgbClr val="FF0000"/>
              </a:solidFill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직선 연결선 688"/>
            <p:cNvCxnSpPr/>
            <p:nvPr/>
          </p:nvCxnSpPr>
          <p:spPr>
            <a:xfrm>
              <a:off x="4511854" y="3706942"/>
              <a:ext cx="0" cy="180333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0" name="직선 연결선 689"/>
            <p:cNvCxnSpPr/>
            <p:nvPr/>
          </p:nvCxnSpPr>
          <p:spPr>
            <a:xfrm>
              <a:off x="4371438" y="3887072"/>
              <a:ext cx="140416" cy="203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1" name="직선 연결선 690"/>
            <p:cNvCxnSpPr>
              <a:endCxn id="707" idx="3"/>
            </p:cNvCxnSpPr>
            <p:nvPr/>
          </p:nvCxnSpPr>
          <p:spPr>
            <a:xfrm flipH="1">
              <a:off x="4808976" y="2362587"/>
              <a:ext cx="108000" cy="2388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직사각형 691"/>
            <p:cNvSpPr/>
            <p:nvPr/>
          </p:nvSpPr>
          <p:spPr bwMode="auto">
            <a:xfrm>
              <a:off x="3960568" y="2355224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cxnSp>
          <p:nvCxnSpPr>
            <p:cNvPr id="693" name="직선 연결선 692"/>
            <p:cNvCxnSpPr/>
            <p:nvPr/>
          </p:nvCxnSpPr>
          <p:spPr>
            <a:xfrm flipV="1">
              <a:off x="4773595" y="2397821"/>
              <a:ext cx="0" cy="116506"/>
            </a:xfrm>
            <a:prstGeom prst="line">
              <a:avLst/>
            </a:prstGeom>
            <a:ln w="6350">
              <a:solidFill>
                <a:srgbClr val="FF0000"/>
              </a:solidFill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4" name="직선 연결선 693"/>
            <p:cNvCxnSpPr/>
            <p:nvPr/>
          </p:nvCxnSpPr>
          <p:spPr>
            <a:xfrm>
              <a:off x="4773595" y="2515903"/>
              <a:ext cx="274783" cy="0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직선 연결선 694"/>
            <p:cNvCxnSpPr/>
            <p:nvPr/>
          </p:nvCxnSpPr>
          <p:spPr>
            <a:xfrm flipV="1">
              <a:off x="5051345" y="2515903"/>
              <a:ext cx="0" cy="105300"/>
            </a:xfrm>
            <a:prstGeom prst="line">
              <a:avLst/>
            </a:prstGeom>
            <a:ln w="6350">
              <a:solidFill>
                <a:srgbClr val="FF0000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6" name="TextBox 695"/>
            <p:cNvSpPr txBox="1"/>
            <p:nvPr/>
          </p:nvSpPr>
          <p:spPr>
            <a:xfrm>
              <a:off x="2952651" y="1940790"/>
              <a:ext cx="40267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SCALL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97" name="TextBox 696"/>
            <p:cNvSpPr txBox="1"/>
            <p:nvPr/>
          </p:nvSpPr>
          <p:spPr>
            <a:xfrm>
              <a:off x="3679081" y="1940790"/>
              <a:ext cx="40267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SCALL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698" name="직선 연결선 697"/>
            <p:cNvCxnSpPr/>
            <p:nvPr/>
          </p:nvCxnSpPr>
          <p:spPr>
            <a:xfrm>
              <a:off x="3155398" y="2095767"/>
              <a:ext cx="894" cy="198900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직선 연결선 698"/>
            <p:cNvCxnSpPr>
              <a:endCxn id="748" idx="0"/>
            </p:cNvCxnSpPr>
            <p:nvPr/>
          </p:nvCxnSpPr>
          <p:spPr>
            <a:xfrm>
              <a:off x="3880894" y="2095767"/>
              <a:ext cx="877" cy="148668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0" name="TextBox 699"/>
            <p:cNvSpPr txBox="1"/>
            <p:nvPr/>
          </p:nvSpPr>
          <p:spPr>
            <a:xfrm>
              <a:off x="5131941" y="1940790"/>
              <a:ext cx="40267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SCALL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701" name="직선 연결선 700"/>
            <p:cNvCxnSpPr/>
            <p:nvPr/>
          </p:nvCxnSpPr>
          <p:spPr>
            <a:xfrm>
              <a:off x="5331707" y="2082463"/>
              <a:ext cx="877" cy="148668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2" name="TextBox 701"/>
            <p:cNvSpPr txBox="1"/>
            <p:nvPr/>
          </p:nvSpPr>
          <p:spPr>
            <a:xfrm>
              <a:off x="4401319" y="1940790"/>
              <a:ext cx="40267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SCALL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703" name="직선 연결선 702"/>
            <p:cNvCxnSpPr/>
            <p:nvPr/>
          </p:nvCxnSpPr>
          <p:spPr>
            <a:xfrm>
              <a:off x="4604813" y="2088842"/>
              <a:ext cx="894" cy="198900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4" name="직선 연결선 703"/>
            <p:cNvCxnSpPr/>
            <p:nvPr/>
          </p:nvCxnSpPr>
          <p:spPr>
            <a:xfrm>
              <a:off x="3881771" y="4271304"/>
              <a:ext cx="894" cy="140400"/>
            </a:xfrm>
            <a:prstGeom prst="line">
              <a:avLst/>
            </a:prstGeom>
            <a:ln w="6350"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5" name="직사각형 704"/>
            <p:cNvSpPr/>
            <p:nvPr/>
          </p:nvSpPr>
          <p:spPr bwMode="auto">
            <a:xfrm>
              <a:off x="3688606" y="4148995"/>
              <a:ext cx="396000" cy="144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600" dirty="0">
                  <a:solidFill>
                    <a:srgbClr val="000000"/>
                  </a:solidFill>
                  <a:latin typeface="Calibri" pitchFamily="34" charset="0"/>
                  <a:ea typeface="맑은 고딕" pitchFamily="50" charset="-127"/>
                  <a:cs typeface="Calibri" pitchFamily="34" charset="0"/>
                </a:rPr>
                <a:t>C-element</a:t>
              </a:r>
              <a:endParaRPr lang="ko-KR" altLang="en-US" sz="6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sp>
          <p:nvSpPr>
            <p:cNvPr id="706" name="직사각형 705"/>
            <p:cNvSpPr/>
            <p:nvPr/>
          </p:nvSpPr>
          <p:spPr bwMode="auto">
            <a:xfrm>
              <a:off x="5018206" y="3674193"/>
              <a:ext cx="720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6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sp>
          <p:nvSpPr>
            <p:cNvPr id="707" name="직사각형 706"/>
            <p:cNvSpPr/>
            <p:nvPr/>
          </p:nvSpPr>
          <p:spPr bwMode="auto">
            <a:xfrm>
              <a:off x="4736976" y="2328975"/>
              <a:ext cx="720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6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sp>
          <p:nvSpPr>
            <p:cNvPr id="708" name="직사각형 707"/>
            <p:cNvSpPr/>
            <p:nvPr/>
          </p:nvSpPr>
          <p:spPr bwMode="auto">
            <a:xfrm>
              <a:off x="4905412" y="2315787"/>
              <a:ext cx="288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ko-KR" sz="500" dirty="0">
                  <a:solidFill>
                    <a:srgbClr val="000000"/>
                  </a:solidFill>
                  <a:latin typeface="Calibri" pitchFamily="34" charset="0"/>
                  <a:ea typeface="맑은 고딕" pitchFamily="50" charset="-127"/>
                  <a:cs typeface="Calibri" pitchFamily="34" charset="0"/>
                </a:rPr>
                <a:t>monitor</a:t>
              </a:r>
              <a:endParaRPr lang="ko-KR" altLang="en-US" sz="5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516216" y="2485306"/>
            <a:ext cx="1130244" cy="518492"/>
            <a:chOff x="6713198" y="2403679"/>
            <a:chExt cx="1130244" cy="518492"/>
          </a:xfrm>
        </p:grpSpPr>
        <p:sp>
          <p:nvSpPr>
            <p:cNvPr id="807" name="직사각형 806"/>
            <p:cNvSpPr/>
            <p:nvPr/>
          </p:nvSpPr>
          <p:spPr bwMode="auto">
            <a:xfrm>
              <a:off x="6725798" y="2499742"/>
              <a:ext cx="46800" cy="23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808" name="직사각형 807"/>
            <p:cNvSpPr/>
            <p:nvPr/>
          </p:nvSpPr>
          <p:spPr bwMode="auto">
            <a:xfrm>
              <a:off x="6725798" y="2643762"/>
              <a:ext cx="46800" cy="234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12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809" name="직사각형 808"/>
            <p:cNvSpPr/>
            <p:nvPr/>
          </p:nvSpPr>
          <p:spPr bwMode="auto">
            <a:xfrm>
              <a:off x="6713198" y="2787782"/>
              <a:ext cx="72000" cy="7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36000" rIns="0" bIns="3600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</a:pPr>
              <a:endParaRPr lang="ko-KR" altLang="en-US" sz="600" dirty="0">
                <a:solidFill>
                  <a:srgbClr val="000000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endParaRPr>
            </a:p>
          </p:txBody>
        </p:sp>
        <p:sp>
          <p:nvSpPr>
            <p:cNvPr id="810" name="TextBox 809"/>
            <p:cNvSpPr txBox="1"/>
            <p:nvPr/>
          </p:nvSpPr>
          <p:spPr>
            <a:xfrm>
              <a:off x="6732240" y="2403679"/>
              <a:ext cx="6767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power switch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11" name="TextBox 810"/>
            <p:cNvSpPr txBox="1"/>
            <p:nvPr/>
          </p:nvSpPr>
          <p:spPr>
            <a:xfrm>
              <a:off x="6732240" y="2562898"/>
              <a:ext cx="111120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power switch (for AMPG)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12" name="TextBox 811"/>
            <p:cNvSpPr txBox="1"/>
            <p:nvPr/>
          </p:nvSpPr>
          <p:spPr>
            <a:xfrm>
              <a:off x="6732240" y="2722116"/>
              <a:ext cx="86113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700" dirty="0">
                  <a:latin typeface="Calibri" pitchFamily="34" charset="0"/>
                  <a:cs typeface="Calibri" pitchFamily="34" charset="0"/>
                </a:rPr>
                <a:t>2-input AND gate </a:t>
              </a:r>
              <a:endParaRPr lang="ko-KR" altLang="en-US" sz="700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84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4ACD-091D-480A-B6B3-48771AB60583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483518"/>
          </a:xfrm>
        </p:spPr>
        <p:txBody>
          <a:bodyPr>
            <a:normAutofit/>
          </a:bodyPr>
          <a:lstStyle/>
          <a:p>
            <a:r>
              <a:rPr lang="en-US" dirty="0"/>
              <a:t>Simulation Result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Experimental setup</a:t>
            </a:r>
          </a:p>
          <a:p>
            <a:pPr lvl="1"/>
            <a:r>
              <a:rPr lang="en-US" altLang="ko-KR" dirty="0"/>
              <a:t>Samsung 10-nm technology / test circuit: 5 industrial circuits</a:t>
            </a:r>
          </a:p>
          <a:p>
            <a:pPr lvl="1"/>
            <a:r>
              <a:rPr lang="en-US" altLang="ko-KR" dirty="0"/>
              <a:t>Minimum voltage for data-retention is assumed as 0.475V</a:t>
            </a:r>
          </a:p>
          <a:p>
            <a:pPr lvl="1"/>
            <a:r>
              <a:rPr lang="en-US" altLang="ko-KR" dirty="0"/>
              <a:t>SPICE simulation was performed using gate-level netlists of each circuit and monitoring circuit</a:t>
            </a:r>
          </a:p>
          <a:p>
            <a:endParaRPr lang="en-US" altLang="ko-KR" sz="500" dirty="0"/>
          </a:p>
          <a:p>
            <a:r>
              <a:rPr lang="en-US" altLang="ko-KR" sz="1600" dirty="0"/>
              <a:t>Experimental result</a:t>
            </a:r>
          </a:p>
          <a:p>
            <a:pPr lvl="1"/>
            <a:r>
              <a:rPr lang="en-US" altLang="ko-KR" dirty="0"/>
              <a:t>Compared to clock-gated circuit, leakage current is reduced by 89% and 31% when VDD is set to 1.05V and 0.65V respectively </a:t>
            </a:r>
          </a:p>
          <a:p>
            <a:pPr lvl="1"/>
            <a:r>
              <a:rPr lang="en-US" altLang="ko-KR" dirty="0"/>
              <a:t>Overhead of monitoring circuit is negligible</a:t>
            </a:r>
          </a:p>
          <a:p>
            <a:pPr marL="504000" lvl="2" indent="0">
              <a:buNone/>
            </a:pPr>
            <a:endParaRPr lang="en-US" altLang="ko-KR" dirty="0"/>
          </a:p>
          <a:p>
            <a:endParaRPr lang="en-US" altLang="ko-KR" sz="600" dirty="0"/>
          </a:p>
          <a:p>
            <a:pPr marL="270000" lvl="1" indent="0">
              <a:buNone/>
            </a:pPr>
            <a:endParaRPr lang="ko-KR" alt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991" y="2651378"/>
            <a:ext cx="3766087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06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/>
              <a:t>Active mode power gating</a:t>
            </a:r>
          </a:p>
          <a:p>
            <a:pPr lvl="1"/>
            <a:r>
              <a:rPr lang="en-US" altLang="ko-KR" dirty="0"/>
              <a:t>The most effective run-time technique to reduce active mode leakage current</a:t>
            </a:r>
          </a:p>
          <a:p>
            <a:pPr lvl="1"/>
            <a:r>
              <a:rPr lang="en-US" altLang="ko-KR" dirty="0"/>
              <a:t>We first employ active mode power gating to commercial design</a:t>
            </a:r>
          </a:p>
          <a:p>
            <a:endParaRPr lang="en-US" altLang="ko-KR" sz="700" dirty="0"/>
          </a:p>
          <a:p>
            <a:endParaRPr lang="en-US" altLang="ko-KR" sz="700" dirty="0"/>
          </a:p>
          <a:p>
            <a:r>
              <a:rPr lang="en-US" altLang="ko-KR" sz="1600" dirty="0"/>
              <a:t>Our approach to resolve design challenges</a:t>
            </a:r>
          </a:p>
          <a:p>
            <a:pPr lvl="1"/>
            <a:r>
              <a:rPr lang="en-US" altLang="ko-KR" dirty="0"/>
              <a:t>Employ (fully digital) voltage monitoring circuit to control VVDD level</a:t>
            </a:r>
          </a:p>
          <a:p>
            <a:pPr lvl="1"/>
            <a:r>
              <a:rPr lang="en-US" altLang="ko-KR" dirty="0">
                <a:sym typeface="Wingdings" pitchFamily="2" charset="2"/>
              </a:rPr>
              <a:t>Utilize existing block-led clock gating scheme </a:t>
            </a:r>
          </a:p>
          <a:p>
            <a:pPr lvl="1"/>
            <a:r>
              <a:rPr lang="en-US" altLang="ko-KR" dirty="0">
                <a:sym typeface="Wingdings" pitchFamily="2" charset="2"/>
              </a:rPr>
              <a:t>Special care of wake-up time and wake- noise</a:t>
            </a:r>
          </a:p>
          <a:p>
            <a:endParaRPr lang="en-US" altLang="ko-KR" sz="700" dirty="0">
              <a:sym typeface="Wingdings" pitchFamily="2" charset="2"/>
            </a:endParaRPr>
          </a:p>
          <a:p>
            <a:endParaRPr lang="en-US" altLang="ko-KR" sz="700" dirty="0">
              <a:sym typeface="Wingdings" pitchFamily="2" charset="2"/>
            </a:endParaRPr>
          </a:p>
          <a:p>
            <a:r>
              <a:rPr lang="en-US" altLang="ko-KR" sz="1600" dirty="0">
                <a:sym typeface="Wingdings" pitchFamily="2" charset="2"/>
              </a:rPr>
              <a:t>Simulation result 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  <a:sym typeface="Wingdings" pitchFamily="2" charset="2"/>
              </a:rPr>
              <a:t>Leakage current can be reduced by more than 89% compared to clock-gated circuit (when VDD = 1.05V and temperature = 25</a:t>
            </a:r>
            <a:r>
              <a:rPr lang="en-US" altLang="ko-KR" dirty="0">
                <a:solidFill>
                  <a:srgbClr val="FF0000"/>
                </a:solidFill>
                <a:ea typeface="맑은 고딕"/>
                <a:sym typeface="Wingdings" pitchFamily="2" charset="2"/>
              </a:rPr>
              <a:t>℃</a:t>
            </a:r>
            <a:r>
              <a:rPr lang="en-US" altLang="ko-KR" dirty="0">
                <a:solidFill>
                  <a:srgbClr val="FF0000"/>
                </a:solidFill>
                <a:latin typeface="맑은 고딕"/>
                <a:ea typeface="맑은 고딕"/>
                <a:sym typeface="Wingdings" pitchFamily="2" charset="2"/>
              </a:rPr>
              <a:t>)</a:t>
            </a:r>
          </a:p>
          <a:p>
            <a:pPr lvl="2"/>
            <a:endParaRPr lang="en-US" altLang="ko-KR" dirty="0">
              <a:sym typeface="Wingdings" pitchFamily="2" charset="2"/>
            </a:endParaRPr>
          </a:p>
          <a:p>
            <a:pPr lvl="2"/>
            <a:endParaRPr lang="en-US" altLang="ko-KR" dirty="0">
              <a:sym typeface="Wingdings" pitchFamily="2" charset="2"/>
            </a:endParaRPr>
          </a:p>
          <a:p>
            <a:pPr lvl="1"/>
            <a:endParaRPr lang="en-US" altLang="ko-KR" dirty="0">
              <a:sym typeface="Wingdings" pitchFamily="2" charset="2"/>
            </a:endParaRPr>
          </a:p>
          <a:p>
            <a:pPr lvl="1"/>
            <a:endParaRPr lang="en-US" altLang="ko-KR" dirty="0">
              <a:sym typeface="Wingdings" pitchFamily="2" charset="2"/>
            </a:endParaRPr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4ACD-091D-480A-B6B3-48771AB60583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Summary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8174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rgbClr val="FFFF00"/>
        </a:solidFill>
        <a:ln w="25400">
          <a:solidFill>
            <a:srgbClr val="FF0000"/>
          </a:solidFill>
          <a:miter lim="800000"/>
          <a:headEnd/>
          <a:tailEnd/>
        </a:ln>
      </a:spPr>
      <a:bodyPr wrap="square">
        <a:spAutoFit/>
      </a:bodyPr>
      <a:lstStyle>
        <a:defPPr algn="ctr" defTabSz="912813">
          <a:spcBef>
            <a:spcPct val="50000"/>
          </a:spcBef>
          <a:defRPr sz="1400" b="1" dirty="0" smtClean="0">
            <a:ea typeface="굴림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22230</TotalTime>
  <Words>527</Words>
  <Application>Microsoft Office PowerPoint</Application>
  <PresentationFormat>화면 슬라이드 쇼(16:9)</PresentationFormat>
  <Paragraphs>122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맑은 고딕</vt:lpstr>
      <vt:lpstr>Arial</vt:lpstr>
      <vt:lpstr>Calibri</vt:lpstr>
      <vt:lpstr>Tahoma</vt:lpstr>
      <vt:lpstr>Verdana</vt:lpstr>
      <vt:lpstr>Office 테마</vt:lpstr>
      <vt:lpstr>Practical Implementation  of  Active Mode Power Gating Circuits</vt:lpstr>
      <vt:lpstr>Motivation</vt:lpstr>
      <vt:lpstr>Main Idea</vt:lpstr>
      <vt:lpstr>Main Idea</vt:lpstr>
      <vt:lpstr>Simulation Result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choon</dc:creator>
  <cp:lastModifiedBy>Insup Shin</cp:lastModifiedBy>
  <cp:revision>1935</cp:revision>
  <cp:lastPrinted>2013-01-25T19:26:33Z</cp:lastPrinted>
  <dcterms:created xsi:type="dcterms:W3CDTF">2011-11-18T00:55:49Z</dcterms:created>
  <dcterms:modified xsi:type="dcterms:W3CDTF">2019-05-20T14:50:53Z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C:\PERSONAL_SPACE\Work\AMPG (2018.03~)\DM\[DAC 2018] Practical Implementation of Active Mode Power Gating Circuits.pptx</vt:lpwstr>
  </property>
</Properties>
</file>